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40"/>
  </p:notesMasterIdLst>
  <p:handoutMasterIdLst>
    <p:handoutMasterId r:id="rId41"/>
  </p:handoutMasterIdLst>
  <p:sldIdLst>
    <p:sldId id="271" r:id="rId5"/>
    <p:sldId id="3743" r:id="rId6"/>
    <p:sldId id="3763" r:id="rId7"/>
    <p:sldId id="3764" r:id="rId8"/>
    <p:sldId id="3614" r:id="rId9"/>
    <p:sldId id="439" r:id="rId10"/>
    <p:sldId id="3758" r:id="rId11"/>
    <p:sldId id="3760" r:id="rId12"/>
    <p:sldId id="3618" r:id="rId13"/>
    <p:sldId id="3616" r:id="rId14"/>
    <p:sldId id="3719" r:id="rId15"/>
    <p:sldId id="3761" r:id="rId16"/>
    <p:sldId id="3720" r:id="rId17"/>
    <p:sldId id="3619" r:id="rId18"/>
    <p:sldId id="3620" r:id="rId19"/>
    <p:sldId id="3746" r:id="rId20"/>
    <p:sldId id="3742" r:id="rId21"/>
    <p:sldId id="3762" r:id="rId22"/>
    <p:sldId id="3767" r:id="rId23"/>
    <p:sldId id="3735" r:id="rId24"/>
    <p:sldId id="3752" r:id="rId25"/>
    <p:sldId id="3626" r:id="rId26"/>
    <p:sldId id="3768" r:id="rId27"/>
    <p:sldId id="3769" r:id="rId28"/>
    <p:sldId id="3770" r:id="rId29"/>
    <p:sldId id="3777" r:id="rId30"/>
    <p:sldId id="3778" r:id="rId31"/>
    <p:sldId id="3771" r:id="rId32"/>
    <p:sldId id="3779" r:id="rId33"/>
    <p:sldId id="3772" r:id="rId34"/>
    <p:sldId id="3776" r:id="rId35"/>
    <p:sldId id="3780" r:id="rId36"/>
    <p:sldId id="3781" r:id="rId37"/>
    <p:sldId id="3773" r:id="rId38"/>
    <p:sldId id="3782" r:id="rId39"/>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271"/>
            <p14:sldId id="3743"/>
          </p14:sldIdLst>
        </p14:section>
        <p14:section name="Intro" id="{2CC52222-EEFB-42B6-90E5-8E2490915D26}">
          <p14:sldIdLst>
            <p14:sldId id="3763"/>
            <p14:sldId id="3764"/>
            <p14:sldId id="3614"/>
            <p14:sldId id="439"/>
            <p14:sldId id="3758"/>
            <p14:sldId id="3760"/>
            <p14:sldId id="3618"/>
            <p14:sldId id="3616"/>
            <p14:sldId id="3719"/>
            <p14:sldId id="3761"/>
            <p14:sldId id="3720"/>
            <p14:sldId id="3619"/>
            <p14:sldId id="3620"/>
            <p14:sldId id="3746"/>
            <p14:sldId id="3742"/>
            <p14:sldId id="3762"/>
            <p14:sldId id="3767"/>
            <p14:sldId id="3735"/>
            <p14:sldId id="3752"/>
          </p14:sldIdLst>
        </p14:section>
        <p14:section name="Resources" id="{70880312-720E-4407-89FB-6858A2EF484D}">
          <p14:sldIdLst>
            <p14:sldId id="3626"/>
            <p14:sldId id="3768"/>
            <p14:sldId id="3769"/>
            <p14:sldId id="3770"/>
            <p14:sldId id="3777"/>
            <p14:sldId id="3778"/>
            <p14:sldId id="3771"/>
            <p14:sldId id="3779"/>
            <p14:sldId id="3772"/>
            <p14:sldId id="3776"/>
            <p14:sldId id="3780"/>
            <p14:sldId id="3781"/>
            <p14:sldId id="3773"/>
            <p14:sldId id="37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JUAN MANUEL RAFAEL FABIAN" initials="JMRF" lastIdx="1" clrIdx="3">
    <p:extLst>
      <p:ext uri="{19B8F6BF-5375-455C-9EA6-DF929625EA0E}">
        <p15:presenceInfo xmlns:p15="http://schemas.microsoft.com/office/powerpoint/2012/main" userId="dcb976eb587543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50C96B-619C-41C7-A43F-5498865D6E06}" v="5" dt="2019-01-26T12:13:36.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810" autoAdjust="0"/>
  </p:normalViewPr>
  <p:slideViewPr>
    <p:cSldViewPr snapToGrid="0">
      <p:cViewPr varScale="1">
        <p:scale>
          <a:sx n="97" d="100"/>
          <a:sy n="97" d="100"/>
        </p:scale>
        <p:origin x="216" y="3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8/20/24</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‹Nº›</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8/20/24</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‹Nº›</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3957885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3587156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3038449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100445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2026730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30</a:t>
            </a:fld>
            <a:endParaRPr lang="en-US"/>
          </a:p>
        </p:txBody>
      </p:sp>
    </p:spTree>
    <p:extLst>
      <p:ext uri="{BB962C8B-B14F-4D97-AF65-F5344CB8AC3E}">
        <p14:creationId xmlns:p14="http://schemas.microsoft.com/office/powerpoint/2010/main" val="1170327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1503694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32</a:t>
            </a:fld>
            <a:endParaRPr lang="en-US"/>
          </a:p>
        </p:txBody>
      </p:sp>
    </p:spTree>
    <p:extLst>
      <p:ext uri="{BB962C8B-B14F-4D97-AF65-F5344CB8AC3E}">
        <p14:creationId xmlns:p14="http://schemas.microsoft.com/office/powerpoint/2010/main" val="2974191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3647869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34</a:t>
            </a:fld>
            <a:endParaRPr lang="en-US"/>
          </a:p>
        </p:txBody>
      </p:sp>
    </p:spTree>
    <p:extLst>
      <p:ext uri="{BB962C8B-B14F-4D97-AF65-F5344CB8AC3E}">
        <p14:creationId xmlns:p14="http://schemas.microsoft.com/office/powerpoint/2010/main" val="3681852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7B9D4F-5F19-438C-92E8-037C6AE8F87D}" type="slidenum">
              <a:rPr lang="en-US" smtClean="0"/>
              <a:t>35</a:t>
            </a:fld>
            <a:endParaRPr lang="en-US"/>
          </a:p>
        </p:txBody>
      </p:sp>
    </p:spTree>
    <p:extLst>
      <p:ext uri="{BB962C8B-B14F-4D97-AF65-F5344CB8AC3E}">
        <p14:creationId xmlns:p14="http://schemas.microsoft.com/office/powerpoint/2010/main" val="1307281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8/20/24 8:45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8/20/24 8:45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552169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20/8/24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058099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 id="2147483904" r:id="rId27"/>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4.png"/><Relationship Id="rId7" Type="http://schemas.openxmlformats.org/officeDocument/2006/relationships/image" Target="../media/image35.sv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1.sv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4.png"/><Relationship Id="rId7" Type="http://schemas.openxmlformats.org/officeDocument/2006/relationships/image" Target="../media/image57.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4.png"/><Relationship Id="rId7" Type="http://schemas.openxmlformats.org/officeDocument/2006/relationships/image" Target="../media/image64.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jpg"/><Relationship Id="rId18" Type="http://schemas.openxmlformats.org/officeDocument/2006/relationships/image" Target="../media/image20.png"/><Relationship Id="rId3" Type="http://schemas.openxmlformats.org/officeDocument/2006/relationships/image" Target="../media/image68.png"/><Relationship Id="rId21" Type="http://schemas.openxmlformats.org/officeDocument/2006/relationships/image" Target="../media/image2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19.png"/><Relationship Id="rId2" Type="http://schemas.openxmlformats.org/officeDocument/2006/relationships/notesSlide" Target="../notesSlides/notesSlide13.xml"/><Relationship Id="rId16" Type="http://schemas.openxmlformats.org/officeDocument/2006/relationships/image" Target="../media/image81.svg"/><Relationship Id="rId20"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21.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21.png"/><Relationship Id="rId21" Type="http://schemas.openxmlformats.org/officeDocument/2006/relationships/image" Target="../media/image96.png"/><Relationship Id="rId7" Type="http://schemas.openxmlformats.org/officeDocument/2006/relationships/image" Target="../media/image85.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82.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5.xml"/><Relationship Id="rId6" Type="http://schemas.openxmlformats.org/officeDocument/2006/relationships/image" Target="../media/image84.png"/><Relationship Id="rId11" Type="http://schemas.openxmlformats.org/officeDocument/2006/relationships/image" Target="../media/image23.png"/><Relationship Id="rId5" Type="http://schemas.openxmlformats.org/officeDocument/2006/relationships/image" Target="../media/image83.png"/><Relationship Id="rId15" Type="http://schemas.openxmlformats.org/officeDocument/2006/relationships/image" Target="../media/image90.png"/><Relationship Id="rId10" Type="http://schemas.openxmlformats.org/officeDocument/2006/relationships/image" Target="../media/image22.png"/><Relationship Id="rId19" Type="http://schemas.openxmlformats.org/officeDocument/2006/relationships/image" Target="../media/image94.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linkedin.com/in/arielschwindt/"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21.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9.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72" y="-1"/>
            <a:ext cx="12434710" cy="6994525"/>
          </a:xfrm>
        </p:spPr>
      </p:pic>
      <p:sp>
        <p:nvSpPr>
          <p:cNvPr id="5" name="4 CuadroTexto"/>
          <p:cNvSpPr txBox="1"/>
          <p:nvPr/>
        </p:nvSpPr>
        <p:spPr>
          <a:xfrm>
            <a:off x="4259797" y="2713887"/>
            <a:ext cx="4112724" cy="1118805"/>
          </a:xfrm>
          <a:prstGeom prst="rect">
            <a:avLst/>
          </a:prstGeom>
          <a:noFill/>
        </p:spPr>
        <p:txBody>
          <a:bodyPr wrap="square" rtlCol="0">
            <a:spAutoFit/>
          </a:bodyPr>
          <a:lstStyle/>
          <a:p>
            <a:pPr algn="ctr"/>
            <a:r>
              <a:rPr lang="es-AR" sz="3264" b="1" dirty="0">
                <a:solidFill>
                  <a:schemeClr val="bg1"/>
                </a:solidFill>
                <a:latin typeface="Raleway" pitchFamily="2" charset="77"/>
              </a:rPr>
              <a:t>TP 03: Introducción a Azure DevOps</a:t>
            </a:r>
          </a:p>
        </p:txBody>
      </p:sp>
    </p:spTree>
    <p:extLst>
      <p:ext uri="{BB962C8B-B14F-4D97-AF65-F5344CB8AC3E}">
        <p14:creationId xmlns:p14="http://schemas.microsoft.com/office/powerpoint/2010/main" val="331005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572000" y="0"/>
            <a:ext cx="786447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Realice</a:t>
            </a:r>
            <a:r>
              <a:rPr lang="en-GB" sz="1800" dirty="0">
                <a:solidFill>
                  <a:schemeClr val="tx1">
                    <a:lumMod val="65000"/>
                    <a:lumOff val="35000"/>
                  </a:schemeClr>
                </a:solidFill>
              </a:rPr>
              <a:t> un </a:t>
            </a:r>
            <a:r>
              <a:rPr lang="en-GB" sz="1800" dirty="0" err="1">
                <a:solidFill>
                  <a:schemeClr val="tx1">
                    <a:lumMod val="65000"/>
                    <a:lumOff val="35000"/>
                  </a:schemeClr>
                </a:solidFill>
              </a:rPr>
              <a:t>seguimiento</a:t>
            </a:r>
            <a:r>
              <a:rPr lang="en-GB" sz="1800" dirty="0">
                <a:solidFill>
                  <a:schemeClr val="tx1">
                    <a:lumMod val="65000"/>
                    <a:lumOff val="35000"/>
                  </a:schemeClr>
                </a:solidFill>
              </a:rPr>
              <a:t> del </a:t>
            </a:r>
            <a:r>
              <a:rPr lang="en-GB" sz="1800" dirty="0" err="1">
                <a:solidFill>
                  <a:schemeClr val="tx1">
                    <a:lumMod val="65000"/>
                    <a:lumOff val="35000"/>
                  </a:schemeClr>
                </a:solidFill>
              </a:rPr>
              <a:t>trabajo</a:t>
            </a:r>
            <a:r>
              <a:rPr lang="en-GB" sz="1800" dirty="0">
                <a:solidFill>
                  <a:schemeClr val="tx1">
                    <a:lumMod val="65000"/>
                    <a:lumOff val="35000"/>
                  </a:schemeClr>
                </a:solidFill>
              </a:rPr>
              <a:t> con </a:t>
            </a:r>
            <a:r>
              <a:rPr lang="en-GB" sz="1800" dirty="0" err="1">
                <a:solidFill>
                  <a:schemeClr val="tx1">
                    <a:lumMod val="65000"/>
                    <a:lumOff val="35000"/>
                  </a:schemeClr>
                </a:solidFill>
              </a:rPr>
              <a:t>paneles</a:t>
            </a:r>
            <a:r>
              <a:rPr lang="en-GB" sz="1800" dirty="0">
                <a:solidFill>
                  <a:schemeClr val="tx1">
                    <a:lumMod val="65000"/>
                    <a:lumOff val="35000"/>
                  </a:schemeClr>
                </a:solidFill>
              </a:rPr>
              <a:t> Kanban, </a:t>
            </a:r>
            <a:r>
              <a:rPr lang="en-GB" sz="1800" dirty="0" err="1">
                <a:solidFill>
                  <a:schemeClr val="tx1">
                    <a:lumMod val="65000"/>
                    <a:lumOff val="35000"/>
                  </a:schemeClr>
                </a:solidFill>
              </a:rPr>
              <a:t>trabajos</a:t>
            </a:r>
            <a:r>
              <a:rPr lang="en-GB" sz="1800" dirty="0">
                <a:solidFill>
                  <a:schemeClr val="tx1">
                    <a:lumMod val="65000"/>
                    <a:lumOff val="35000"/>
                  </a:schemeClr>
                </a:solidFill>
              </a:rPr>
              <a:t> </a:t>
            </a:r>
            <a:r>
              <a:rPr lang="en-GB" sz="1800" dirty="0" err="1">
                <a:solidFill>
                  <a:schemeClr val="tx1">
                    <a:lumMod val="65000"/>
                    <a:lumOff val="35000"/>
                  </a:schemeClr>
                </a:solidFill>
              </a:rPr>
              <a:t>pendientes</a:t>
            </a:r>
            <a:r>
              <a:rPr lang="en-GB" sz="1800" dirty="0">
                <a:solidFill>
                  <a:schemeClr val="tx1">
                    <a:lumMod val="65000"/>
                    <a:lumOff val="35000"/>
                  </a:schemeClr>
                </a:solidFill>
              </a:rPr>
              <a:t>, </a:t>
            </a:r>
            <a:r>
              <a:rPr lang="en-GB" sz="1800" dirty="0" err="1">
                <a:solidFill>
                  <a:schemeClr val="tx1">
                    <a:lumMod val="65000"/>
                    <a:lumOff val="35000"/>
                  </a:schemeClr>
                </a:solidFill>
              </a:rPr>
              <a:t>paneles</a:t>
            </a:r>
            <a:r>
              <a:rPr lang="en-GB" sz="1800" dirty="0">
                <a:solidFill>
                  <a:schemeClr val="tx1">
                    <a:lumMod val="65000"/>
                    <a:lumOff val="35000"/>
                  </a:schemeClr>
                </a:solidFill>
              </a:rPr>
              <a:t> de </a:t>
            </a:r>
            <a:r>
              <a:rPr lang="en-GB" sz="1800" dirty="0" err="1">
                <a:solidFill>
                  <a:schemeClr val="tx1">
                    <a:lumMod val="65000"/>
                    <a:lumOff val="35000"/>
                  </a:schemeClr>
                </a:solidFill>
              </a:rPr>
              <a:t>equipo</a:t>
            </a:r>
            <a:r>
              <a:rPr lang="en-GB" sz="1800" dirty="0">
                <a:solidFill>
                  <a:schemeClr val="tx1">
                    <a:lumMod val="65000"/>
                    <a:lumOff val="35000"/>
                  </a:schemeClr>
                </a:solidFill>
              </a:rPr>
              <a:t> e </a:t>
            </a:r>
            <a:r>
              <a:rPr lang="en-GB" sz="1800" dirty="0" err="1">
                <a:solidFill>
                  <a:schemeClr val="tx1">
                    <a:lumMod val="65000"/>
                    <a:lumOff val="35000"/>
                  </a:schemeClr>
                </a:solidFill>
              </a:rPr>
              <a:t>informes</a:t>
            </a:r>
            <a:r>
              <a:rPr lang="en-GB" sz="1800" dirty="0">
                <a:solidFill>
                  <a:schemeClr val="tx1">
                    <a:lumMod val="65000"/>
                    <a:lumOff val="35000"/>
                  </a:schemeClr>
                </a:solidFill>
              </a:rPr>
              <a:t> </a:t>
            </a:r>
            <a:r>
              <a:rPr lang="en-GB" sz="1800" dirty="0" err="1">
                <a:solidFill>
                  <a:schemeClr val="tx1">
                    <a:lumMod val="65000"/>
                    <a:lumOff val="35000"/>
                  </a:schemeClr>
                </a:solidFill>
              </a:rPr>
              <a:t>personalizados</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7163878"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Conectados</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desde</a:t>
            </a:r>
            <a:r>
              <a:rPr lang="en-GB" sz="1800" dirty="0">
                <a:solidFill>
                  <a:schemeClr val="tx1">
                    <a:lumMod val="65000"/>
                    <a:lumOff val="35000"/>
                  </a:schemeClr>
                </a:solidFill>
                <a:latin typeface="+mj-lt"/>
              </a:rPr>
              <a:t> la idea hasta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lanzamiento</a:t>
            </a:r>
            <a:endParaRPr lang="en-GB" sz="1800" dirty="0">
              <a:solidFill>
                <a:schemeClr val="tx1">
                  <a:lumMod val="65000"/>
                  <a:lumOff val="35000"/>
                </a:schemeClr>
              </a:solidFill>
              <a:latin typeface="+mj-lt"/>
            </a:endParaRP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Realice</a:t>
            </a:r>
            <a:r>
              <a:rPr lang="en-GB" sz="1200" dirty="0">
                <a:solidFill>
                  <a:srgbClr val="595959"/>
                </a:solidFill>
              </a:rPr>
              <a:t> un </a:t>
            </a:r>
            <a:r>
              <a:rPr lang="en-GB" sz="1200" dirty="0" err="1">
                <a:solidFill>
                  <a:srgbClr val="595959"/>
                </a:solidFill>
              </a:rPr>
              <a:t>seguimiento</a:t>
            </a:r>
            <a:r>
              <a:rPr lang="en-GB" sz="1200" dirty="0">
                <a:solidFill>
                  <a:srgbClr val="595959"/>
                </a:solidFill>
              </a:rPr>
              <a:t> de </a:t>
            </a:r>
            <a:r>
              <a:rPr lang="en-GB" sz="1200" dirty="0" err="1">
                <a:solidFill>
                  <a:srgbClr val="595959"/>
                </a:solidFill>
              </a:rPr>
              <a:t>todas</a:t>
            </a:r>
            <a:r>
              <a:rPr lang="en-GB" sz="1200" dirty="0">
                <a:solidFill>
                  <a:srgbClr val="595959"/>
                </a:solidFill>
              </a:rPr>
              <a:t> sus ideas </a:t>
            </a:r>
            <a:r>
              <a:rPr lang="en-GB" sz="1200" dirty="0" err="1">
                <a:solidFill>
                  <a:srgbClr val="595959"/>
                </a:solidFill>
              </a:rPr>
              <a:t>en</a:t>
            </a:r>
            <a:r>
              <a:rPr lang="en-GB" sz="1200" dirty="0">
                <a:solidFill>
                  <a:srgbClr val="595959"/>
                </a:solidFill>
              </a:rPr>
              <a:t> </a:t>
            </a:r>
            <a:r>
              <a:rPr lang="en-GB" sz="1200" dirty="0" err="1">
                <a:solidFill>
                  <a:srgbClr val="595959"/>
                </a:solidFill>
              </a:rPr>
              <a:t>cada</a:t>
            </a:r>
            <a:r>
              <a:rPr lang="en-GB" sz="1200" dirty="0">
                <a:solidFill>
                  <a:srgbClr val="595959"/>
                </a:solidFill>
              </a:rPr>
              <a:t> </a:t>
            </a:r>
            <a:r>
              <a:rPr lang="en-GB" sz="1200" dirty="0" err="1">
                <a:solidFill>
                  <a:srgbClr val="595959"/>
                </a:solidFill>
              </a:rPr>
              <a:t>etapa</a:t>
            </a:r>
            <a:r>
              <a:rPr lang="en-GB" sz="1200" dirty="0">
                <a:solidFill>
                  <a:srgbClr val="595959"/>
                </a:solidFill>
              </a:rPr>
              <a:t> de </a:t>
            </a:r>
            <a:r>
              <a:rPr lang="en-GB" sz="1200" dirty="0" err="1">
                <a:solidFill>
                  <a:srgbClr val="595959"/>
                </a:solidFill>
              </a:rPr>
              <a:t>desarrollo</a:t>
            </a:r>
            <a:r>
              <a:rPr lang="en-GB" sz="1200" dirty="0">
                <a:solidFill>
                  <a:srgbClr val="595959"/>
                </a:solidFill>
              </a:rPr>
              <a:t> y </a:t>
            </a:r>
            <a:r>
              <a:rPr lang="en-GB" sz="1200" dirty="0" err="1">
                <a:solidFill>
                  <a:srgbClr val="595959"/>
                </a:solidFill>
              </a:rPr>
              <a:t>mantenga</a:t>
            </a:r>
            <a:r>
              <a:rPr lang="en-GB" sz="1200" dirty="0">
                <a:solidFill>
                  <a:srgbClr val="595959"/>
                </a:solidFill>
              </a:rPr>
              <a:t> a </a:t>
            </a:r>
            <a:r>
              <a:rPr lang="en-GB" sz="1200" dirty="0" err="1">
                <a:solidFill>
                  <a:srgbClr val="595959"/>
                </a:solidFill>
              </a:rPr>
              <a:t>su</a:t>
            </a:r>
            <a:r>
              <a:rPr lang="en-GB" sz="1200" dirty="0">
                <a:solidFill>
                  <a:srgbClr val="595959"/>
                </a:solidFill>
              </a:rPr>
              <a:t> </a:t>
            </a:r>
            <a:r>
              <a:rPr lang="en-GB" sz="1200" dirty="0" err="1">
                <a:solidFill>
                  <a:srgbClr val="595959"/>
                </a:solidFill>
              </a:rPr>
              <a:t>equipo</a:t>
            </a:r>
            <a:r>
              <a:rPr lang="en-GB" sz="1200" dirty="0">
                <a:solidFill>
                  <a:srgbClr val="595959"/>
                </a:solidFill>
              </a:rPr>
              <a:t> </a:t>
            </a:r>
            <a:r>
              <a:rPr lang="en-GB" sz="1200" dirty="0" err="1">
                <a:solidFill>
                  <a:srgbClr val="595959"/>
                </a:solidFill>
              </a:rPr>
              <a:t>alineado</a:t>
            </a:r>
            <a:r>
              <a:rPr lang="en-GB" sz="1200" dirty="0">
                <a:solidFill>
                  <a:srgbClr val="595959"/>
                </a:solidFill>
              </a:rPr>
              <a:t> con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cambios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vinculados</a:t>
            </a:r>
            <a:r>
              <a:rPr lang="en-GB" sz="1200" dirty="0">
                <a:solidFill>
                  <a:srgbClr val="595959"/>
                </a:solidFill>
              </a:rPr>
              <a:t> </a:t>
            </a:r>
            <a:r>
              <a:rPr lang="en-GB" sz="1200" dirty="0" err="1">
                <a:solidFill>
                  <a:srgbClr val="595959"/>
                </a:solidFill>
              </a:rPr>
              <a:t>directamente</a:t>
            </a:r>
            <a:r>
              <a:rPr lang="en-GB" sz="1200" dirty="0">
                <a:solidFill>
                  <a:srgbClr val="595959"/>
                </a:solidFill>
              </a:rPr>
              <a:t> a </a:t>
            </a:r>
            <a:r>
              <a:rPr lang="en-GB" sz="1200" dirty="0" err="1">
                <a:solidFill>
                  <a:srgbClr val="595959"/>
                </a:solidFill>
              </a:rPr>
              <a:t>los</a:t>
            </a:r>
            <a:r>
              <a:rPr lang="en-GB" sz="1200" dirty="0">
                <a:solidFill>
                  <a:srgbClr val="595959"/>
                </a:solidFill>
              </a:rPr>
              <a:t> </a:t>
            </a:r>
            <a:r>
              <a:rPr lang="en-GB" sz="1200" dirty="0" err="1">
                <a:solidFill>
                  <a:srgbClr val="595959"/>
                </a:solidFill>
              </a:rPr>
              <a:t>elementos</a:t>
            </a:r>
            <a:r>
              <a:rPr lang="en-GB" sz="1200" dirty="0">
                <a:solidFill>
                  <a:srgbClr val="595959"/>
                </a:solidFill>
              </a:rPr>
              <a:t> de </a:t>
            </a:r>
            <a:r>
              <a:rPr lang="en-GB" sz="1200" dirty="0" err="1">
                <a:solidFill>
                  <a:srgbClr val="595959"/>
                </a:solidFill>
              </a:rPr>
              <a:t>trabajo</a:t>
            </a:r>
            <a:r>
              <a:rPr lang="en-GB" sz="1200" dirty="0">
                <a:solidFill>
                  <a:srgbClr val="595959"/>
                </a:solidFill>
              </a:rPr>
              <a:t>.</a:t>
            </a:r>
            <a:endParaRPr lang="en-US" sz="1200" dirty="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Listo</a:t>
            </a:r>
            <a:r>
              <a:rPr lang="en-GB" sz="1800" dirty="0">
                <a:solidFill>
                  <a:schemeClr val="tx1">
                    <a:lumMod val="65000"/>
                    <a:lumOff val="35000"/>
                  </a:schemeClr>
                </a:solidFill>
                <a:latin typeface="+mj-lt"/>
              </a:rPr>
              <a:t> para Scrum</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Utilice</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tableros</a:t>
            </a:r>
            <a:r>
              <a:rPr lang="en-GB" sz="1200" dirty="0">
                <a:solidFill>
                  <a:srgbClr val="595959"/>
                </a:solidFill>
              </a:rPr>
              <a:t> de scrum </a:t>
            </a:r>
            <a:r>
              <a:rPr lang="en-GB" sz="1200" dirty="0" err="1">
                <a:solidFill>
                  <a:srgbClr val="595959"/>
                </a:solidFill>
              </a:rPr>
              <a:t>integrados</a:t>
            </a:r>
            <a:r>
              <a:rPr lang="en-GB" sz="1200" dirty="0">
                <a:solidFill>
                  <a:srgbClr val="595959"/>
                </a:solidFill>
              </a:rPr>
              <a:t> y las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planificación</a:t>
            </a:r>
            <a:r>
              <a:rPr lang="en-GB" sz="1200" dirty="0">
                <a:solidFill>
                  <a:srgbClr val="595959"/>
                </a:solidFill>
              </a:rPr>
              <a:t> para </a:t>
            </a:r>
            <a:r>
              <a:rPr lang="en-GB" sz="1200" dirty="0" err="1">
                <a:solidFill>
                  <a:srgbClr val="595959"/>
                </a:solidFill>
              </a:rPr>
              <a:t>ayudar</a:t>
            </a:r>
            <a:r>
              <a:rPr lang="en-GB" sz="1200" dirty="0">
                <a:solidFill>
                  <a:srgbClr val="595959"/>
                </a:solidFill>
              </a:rPr>
              <a:t> a sus </a:t>
            </a:r>
            <a:r>
              <a:rPr lang="en-GB" sz="1200" dirty="0" err="1">
                <a:solidFill>
                  <a:srgbClr val="595959"/>
                </a:solidFill>
              </a:rPr>
              <a:t>equipos</a:t>
            </a:r>
            <a:r>
              <a:rPr lang="en-GB" sz="1200" dirty="0">
                <a:solidFill>
                  <a:srgbClr val="595959"/>
                </a:solidFill>
              </a:rPr>
              <a:t> a </a:t>
            </a:r>
            <a:r>
              <a:rPr lang="en-GB" sz="1200" dirty="0" err="1">
                <a:solidFill>
                  <a:srgbClr val="595959"/>
                </a:solidFill>
              </a:rPr>
              <a:t>realizar</a:t>
            </a:r>
            <a:r>
              <a:rPr lang="en-GB" sz="1200" dirty="0">
                <a:solidFill>
                  <a:srgbClr val="595959"/>
                </a:solidFill>
              </a:rPr>
              <a:t> sprints, </a:t>
            </a:r>
            <a:r>
              <a:rPr lang="en-GB" sz="1200" dirty="0" err="1">
                <a:solidFill>
                  <a:srgbClr val="595959"/>
                </a:solidFill>
              </a:rPr>
              <a:t>reuniones</a:t>
            </a:r>
            <a:r>
              <a:rPr lang="en-GB" sz="1200" dirty="0">
                <a:solidFill>
                  <a:srgbClr val="595959"/>
                </a:solidFill>
              </a:rPr>
              <a:t> </a:t>
            </a:r>
            <a:r>
              <a:rPr lang="en-GB" sz="1200" dirty="0" err="1">
                <a:solidFill>
                  <a:srgbClr val="595959"/>
                </a:solidFill>
              </a:rPr>
              <a:t>rápidas</a:t>
            </a:r>
            <a:r>
              <a:rPr lang="en-GB" sz="1200" dirty="0">
                <a:solidFill>
                  <a:srgbClr val="595959"/>
                </a:solidFill>
              </a:rPr>
              <a:t> y </a:t>
            </a:r>
            <a:r>
              <a:rPr lang="en-GB" sz="1200" dirty="0" err="1">
                <a:solidFill>
                  <a:srgbClr val="595959"/>
                </a:solidFill>
              </a:rPr>
              <a:t>reuniones</a:t>
            </a:r>
            <a:r>
              <a:rPr lang="en-GB" sz="1200" dirty="0">
                <a:solidFill>
                  <a:srgbClr val="595959"/>
                </a:solidFill>
              </a:rPr>
              <a:t> de </a:t>
            </a:r>
            <a:r>
              <a:rPr lang="en-GB" sz="1200" dirty="0" err="1">
                <a:solidFill>
                  <a:srgbClr val="595959"/>
                </a:solidFill>
              </a:rPr>
              <a:t>planificación</a:t>
            </a:r>
            <a:r>
              <a:rPr lang="en-GB" sz="1200" dirty="0">
                <a:solidFill>
                  <a:srgbClr val="595959"/>
                </a:solidFill>
              </a:rPr>
              <a:t>.</a:t>
            </a:r>
            <a:endParaRPr lang="en-US" sz="1200" dirty="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Obtenga</a:t>
            </a:r>
            <a:r>
              <a:rPr lang="en-GB" sz="1200" dirty="0">
                <a:solidFill>
                  <a:srgbClr val="595959"/>
                </a:solidFill>
              </a:rPr>
              <a:t> </a:t>
            </a:r>
            <a:r>
              <a:rPr lang="en-GB" sz="1200" dirty="0" err="1">
                <a:solidFill>
                  <a:srgbClr val="595959"/>
                </a:solidFill>
              </a:rPr>
              <a:t>nuevos</a:t>
            </a:r>
            <a:r>
              <a:rPr lang="en-GB" sz="1200" dirty="0">
                <a:solidFill>
                  <a:srgbClr val="595959"/>
                </a:solidFill>
              </a:rPr>
              <a:t> </a:t>
            </a:r>
            <a:r>
              <a:rPr lang="en-GB" sz="1200" dirty="0" err="1">
                <a:solidFill>
                  <a:srgbClr val="595959"/>
                </a:solidFill>
              </a:rPr>
              <a:t>conocimientos</a:t>
            </a:r>
            <a:r>
              <a:rPr lang="en-GB" sz="1200" dirty="0">
                <a:solidFill>
                  <a:srgbClr val="595959"/>
                </a:solidFill>
              </a:rPr>
              <a:t> </a:t>
            </a:r>
            <a:r>
              <a:rPr lang="en-GB" sz="1200" dirty="0" err="1">
                <a:solidFill>
                  <a:srgbClr val="595959"/>
                </a:solidFill>
              </a:rPr>
              <a:t>sobre</a:t>
            </a:r>
            <a:r>
              <a:rPr lang="en-GB" sz="1200" dirty="0">
                <a:solidFill>
                  <a:srgbClr val="595959"/>
                </a:solidFill>
              </a:rPr>
              <a:t> la </a:t>
            </a:r>
            <a:r>
              <a:rPr lang="en-GB" sz="1200" dirty="0" err="1">
                <a:solidFill>
                  <a:srgbClr val="595959"/>
                </a:solidFill>
              </a:rPr>
              <a:t>salud</a:t>
            </a:r>
            <a:r>
              <a:rPr lang="en-GB" sz="1200" dirty="0">
                <a:solidFill>
                  <a:srgbClr val="595959"/>
                </a:solidFill>
              </a:rPr>
              <a:t> y </a:t>
            </a:r>
            <a:r>
              <a:rPr lang="en-GB" sz="1200" dirty="0" err="1">
                <a:solidFill>
                  <a:srgbClr val="595959"/>
                </a:solidFill>
              </a:rPr>
              <a:t>el</a:t>
            </a:r>
            <a:r>
              <a:rPr lang="en-GB" sz="1200" dirty="0">
                <a:solidFill>
                  <a:srgbClr val="595959"/>
                </a:solidFill>
              </a:rPr>
              <a:t> </a:t>
            </a:r>
            <a:r>
              <a:rPr lang="en-GB" sz="1200" dirty="0" err="1">
                <a:solidFill>
                  <a:srgbClr val="595959"/>
                </a:solidFill>
              </a:rPr>
              <a:t>estado</a:t>
            </a:r>
            <a:r>
              <a:rPr lang="en-GB" sz="1200" dirty="0">
                <a:solidFill>
                  <a:srgbClr val="595959"/>
                </a:solidFill>
              </a:rPr>
              <a:t> de </a:t>
            </a:r>
            <a:r>
              <a:rPr lang="en-GB" sz="1200" dirty="0" err="1">
                <a:solidFill>
                  <a:srgbClr val="595959"/>
                </a:solidFill>
              </a:rPr>
              <a:t>su</a:t>
            </a:r>
            <a:r>
              <a:rPr lang="en-GB" sz="1200" dirty="0">
                <a:solidFill>
                  <a:srgbClr val="595959"/>
                </a:solidFill>
              </a:rPr>
              <a:t> </a:t>
            </a:r>
            <a:r>
              <a:rPr lang="en-GB" sz="1200" dirty="0" err="1">
                <a:solidFill>
                  <a:srgbClr val="595959"/>
                </a:solidFill>
              </a:rPr>
              <a:t>proyecto</a:t>
            </a:r>
            <a:r>
              <a:rPr lang="en-GB" sz="1200" dirty="0">
                <a:solidFill>
                  <a:srgbClr val="595959"/>
                </a:solidFill>
              </a:rPr>
              <a:t> con </a:t>
            </a:r>
            <a:r>
              <a:rPr lang="en-GB" sz="1200" dirty="0" err="1">
                <a:solidFill>
                  <a:srgbClr val="595959"/>
                </a:solidFill>
              </a:rPr>
              <a:t>potentes</a:t>
            </a:r>
            <a:r>
              <a:rPr lang="en-GB" sz="1200" dirty="0">
                <a:solidFill>
                  <a:srgbClr val="595959"/>
                </a:solidFill>
              </a:rPr>
              <a:t>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análisis</a:t>
            </a:r>
            <a:r>
              <a:rPr lang="en-GB" sz="1200" dirty="0">
                <a:solidFill>
                  <a:srgbClr val="595959"/>
                </a:solidFill>
              </a:rPr>
              <a:t> y widgets de panel.</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dirty="0" err="1"/>
              <a:t>Minutos</a:t>
            </a:r>
            <a:r>
              <a:rPr lang="en-GB" dirty="0"/>
              <a:t> de </a:t>
            </a:r>
            <a:r>
              <a:rPr lang="en-GB" dirty="0" err="1"/>
              <a:t>compilación</a:t>
            </a:r>
            <a:r>
              <a:rPr lang="en-GB" dirty="0"/>
              <a:t> </a:t>
            </a:r>
            <a:r>
              <a:rPr lang="en-GB" dirty="0" err="1"/>
              <a:t>ilimitados</a:t>
            </a:r>
            <a:r>
              <a:rPr lang="en-GB" dirty="0"/>
              <a:t> y </a:t>
            </a:r>
            <a:r>
              <a:rPr lang="en-GB" dirty="0" err="1"/>
              <a:t>gratuitos</a:t>
            </a:r>
            <a:r>
              <a:rPr lang="en-GB" dirty="0"/>
              <a:t> para </a:t>
            </a:r>
            <a:r>
              <a:rPr lang="en-GB" dirty="0" err="1"/>
              <a:t>proyectos</a:t>
            </a:r>
            <a:r>
              <a:rPr lang="en-GB" dirty="0"/>
              <a:t> </a:t>
            </a:r>
            <a:r>
              <a:rPr lang="en-GB" dirty="0" err="1"/>
              <a:t>públicos</a:t>
            </a:r>
            <a:r>
              <a:rPr lang="en-GB" dirty="0"/>
              <a:t>
Hasta 10 </a:t>
            </a:r>
            <a:r>
              <a:rPr lang="en-GB" dirty="0" err="1"/>
              <a:t>trabajos</a:t>
            </a:r>
            <a:r>
              <a:rPr lang="en-GB" dirty="0"/>
              <a:t> </a:t>
            </a:r>
            <a:r>
              <a:rPr lang="en-GB" dirty="0" err="1"/>
              <a:t>paralelos</a:t>
            </a:r>
            <a:r>
              <a:rPr lang="en-GB" dirty="0"/>
              <a:t> </a:t>
            </a:r>
            <a:r>
              <a:rPr lang="en-GB" dirty="0" err="1"/>
              <a:t>gratuitos</a:t>
            </a:r>
            <a:r>
              <a:rPr lang="en-GB" dirty="0"/>
              <a:t> </a:t>
            </a:r>
            <a:r>
              <a:rPr lang="en-GB" dirty="0" err="1"/>
              <a:t>en</a:t>
            </a:r>
            <a:r>
              <a:rPr lang="en-GB" dirty="0"/>
              <a:t> Windows, Linux y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773109" cy="821603"/>
          </a:xfrm>
        </p:spPr>
        <p:txBody>
          <a:bodyPr/>
          <a:lstStyle/>
          <a:p>
            <a:pPr>
              <a:lnSpc>
                <a:spcPct val="100000"/>
              </a:lnSpc>
            </a:pPr>
            <a:r>
              <a:rPr lang="en-GB" sz="1800" dirty="0" err="1">
                <a:solidFill>
                  <a:schemeClr val="tx1">
                    <a:lumMod val="65000"/>
                    <a:lumOff val="35000"/>
                  </a:schemeClr>
                </a:solidFill>
              </a:rPr>
              <a:t>Canalizaciones</a:t>
            </a:r>
            <a:r>
              <a:rPr lang="en-GB" sz="1800" dirty="0">
                <a:solidFill>
                  <a:schemeClr val="tx1">
                    <a:lumMod val="65000"/>
                    <a:lumOff val="35000"/>
                  </a:schemeClr>
                </a:solidFill>
              </a:rPr>
              <a:t> </a:t>
            </a:r>
            <a:r>
              <a:rPr lang="en-GB" sz="1800" dirty="0" err="1">
                <a:solidFill>
                  <a:schemeClr val="tx1">
                    <a:lumMod val="65000"/>
                    <a:lumOff val="35000"/>
                  </a:schemeClr>
                </a:solidFill>
              </a:rPr>
              <a:t>alojadas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la </a:t>
            </a:r>
            <a:r>
              <a:rPr lang="en-GB" sz="1800" dirty="0" err="1">
                <a:solidFill>
                  <a:schemeClr val="tx1">
                    <a:lumMod val="65000"/>
                    <a:lumOff val="35000"/>
                  </a:schemeClr>
                </a:solidFill>
              </a:rPr>
              <a:t>nube</a:t>
            </a:r>
            <a:r>
              <a:rPr lang="en-GB" sz="1800" dirty="0">
                <a:solidFill>
                  <a:schemeClr val="tx1">
                    <a:lumMod val="65000"/>
                    <a:lumOff val="35000"/>
                  </a:schemeClr>
                </a:solidFill>
              </a:rPr>
              <a:t> para Linux, Windows y macOS, con </a:t>
            </a:r>
            <a:r>
              <a:rPr lang="en-GB" sz="1800" dirty="0" err="1">
                <a:solidFill>
                  <a:schemeClr val="tx1">
                    <a:lumMod val="65000"/>
                    <a:lumOff val="35000"/>
                  </a:schemeClr>
                </a:solidFill>
              </a:rPr>
              <a:t>minutos</a:t>
            </a:r>
            <a:r>
              <a:rPr lang="en-GB" sz="1800" dirty="0">
                <a:solidFill>
                  <a:schemeClr val="tx1">
                    <a:lumMod val="65000"/>
                    <a:lumOff val="35000"/>
                  </a:schemeClr>
                </a:solidFill>
              </a:rPr>
              <a:t> </a:t>
            </a:r>
            <a:r>
              <a:rPr lang="en-GB" sz="1800" dirty="0" err="1">
                <a:solidFill>
                  <a:schemeClr val="tx1">
                    <a:lumMod val="65000"/>
                    <a:lumOff val="35000"/>
                  </a:schemeClr>
                </a:solidFill>
              </a:rPr>
              <a:t>ilimitados</a:t>
            </a:r>
            <a:r>
              <a:rPr lang="en-GB" sz="1800" dirty="0">
                <a:solidFill>
                  <a:schemeClr val="tx1">
                    <a:lumMod val="65000"/>
                    <a:lumOff val="35000"/>
                  </a:schemeClr>
                </a:solidFill>
              </a:rPr>
              <a:t> para </a:t>
            </a:r>
            <a:r>
              <a:rPr lang="en-GB" sz="1800" dirty="0" err="1">
                <a:solidFill>
                  <a:schemeClr val="tx1">
                    <a:lumMod val="65000"/>
                    <a:lumOff val="35000"/>
                  </a:schemeClr>
                </a:solidFill>
              </a:rPr>
              <a:t>código</a:t>
            </a:r>
            <a:r>
              <a:rPr lang="en-GB" sz="1800" dirty="0">
                <a:solidFill>
                  <a:schemeClr val="tx1">
                    <a:lumMod val="65000"/>
                    <a:lumOff val="35000"/>
                  </a:schemeClr>
                </a:solidFill>
              </a:rPr>
              <a:t> </a:t>
            </a:r>
            <a:r>
              <a:rPr lang="en-GB" sz="1800" dirty="0" err="1">
                <a:solidFill>
                  <a:schemeClr val="tx1">
                    <a:lumMod val="65000"/>
                    <a:lumOff val="35000"/>
                  </a:schemeClr>
                </a:solidFill>
              </a:rPr>
              <a:t>abierto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1" y="1575510"/>
            <a:ext cx="6387125"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idioma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plataforma</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cualquier</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nube</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84777" y="1916667"/>
            <a:ext cx="5361583" cy="849463"/>
          </a:xfrm>
          <a:prstGeom prst="rect">
            <a:avLst/>
          </a:prstGeom>
          <a:noFill/>
        </p:spPr>
        <p:txBody>
          <a:bodyPr wrap="square" lIns="182880" tIns="146304" rIns="182880" bIns="146304" rtlCol="0">
            <a:spAutoFit/>
          </a:bodyPr>
          <a:lstStyle/>
          <a:p>
            <a:pPr>
              <a:spcAft>
                <a:spcPts val="600"/>
              </a:spcAft>
            </a:pPr>
            <a:r>
              <a:rPr lang="en-US" sz="1200" dirty="0">
                <a:solidFill>
                  <a:srgbClr val="595959"/>
                </a:solidFill>
              </a:rPr>
              <a:t>Cree, </a:t>
            </a:r>
            <a:r>
              <a:rPr lang="en-US" sz="1200" dirty="0" err="1">
                <a:solidFill>
                  <a:srgbClr val="595959"/>
                </a:solidFill>
              </a:rPr>
              <a:t>pruebe</a:t>
            </a:r>
            <a:r>
              <a:rPr lang="en-US" sz="1200" dirty="0">
                <a:solidFill>
                  <a:srgbClr val="595959"/>
                </a:solidFill>
              </a:rPr>
              <a:t> e </a:t>
            </a:r>
            <a:r>
              <a:rPr lang="en-US" sz="1200" dirty="0" err="1">
                <a:solidFill>
                  <a:srgbClr val="595959"/>
                </a:solidFill>
              </a:rPr>
              <a:t>implemente</a:t>
            </a:r>
            <a:r>
              <a:rPr lang="en-US" sz="1200" dirty="0">
                <a:solidFill>
                  <a:srgbClr val="595959"/>
                </a:solidFill>
              </a:rPr>
              <a:t> </a:t>
            </a:r>
            <a:r>
              <a:rPr lang="en-US" sz="1200" dirty="0" err="1">
                <a:solidFill>
                  <a:srgbClr val="595959"/>
                </a:solidFill>
              </a:rPr>
              <a:t>aplicaciones</a:t>
            </a:r>
            <a:r>
              <a:rPr lang="en-US" sz="1200" dirty="0">
                <a:solidFill>
                  <a:srgbClr val="595959"/>
                </a:solidFill>
              </a:rPr>
              <a:t> Node.js, Python, Java, PHP, Ruby, C/C++, .NET, Android e iOS. Se </a:t>
            </a:r>
            <a:r>
              <a:rPr lang="en-US" sz="1200" dirty="0" err="1">
                <a:solidFill>
                  <a:srgbClr val="595959"/>
                </a:solidFill>
              </a:rPr>
              <a:t>ejecuta</a:t>
            </a:r>
            <a:r>
              <a:rPr lang="en-US" sz="1200" dirty="0">
                <a:solidFill>
                  <a:srgbClr val="595959"/>
                </a:solidFill>
              </a:rPr>
              <a:t> </a:t>
            </a:r>
            <a:r>
              <a:rPr lang="en-US" sz="1200" dirty="0" err="1">
                <a:solidFill>
                  <a:srgbClr val="595959"/>
                </a:solidFill>
              </a:rPr>
              <a:t>en</a:t>
            </a:r>
            <a:r>
              <a:rPr lang="en-US" sz="1200" dirty="0">
                <a:solidFill>
                  <a:srgbClr val="595959"/>
                </a:solidFill>
              </a:rPr>
              <a:t> </a:t>
            </a:r>
            <a:r>
              <a:rPr lang="en-US" sz="1200" dirty="0" err="1">
                <a:solidFill>
                  <a:srgbClr val="595959"/>
                </a:solidFill>
              </a:rPr>
              <a:t>paralelo</a:t>
            </a:r>
            <a:r>
              <a:rPr lang="en-US" sz="1200" dirty="0">
                <a:solidFill>
                  <a:srgbClr val="595959"/>
                </a:solidFill>
              </a:rPr>
              <a:t> </a:t>
            </a:r>
            <a:r>
              <a:rPr lang="en-US" sz="1200" dirty="0" err="1">
                <a:solidFill>
                  <a:srgbClr val="595959"/>
                </a:solidFill>
              </a:rPr>
              <a:t>en</a:t>
            </a:r>
            <a:r>
              <a:rPr lang="en-US" sz="1200" dirty="0">
                <a:solidFill>
                  <a:srgbClr val="595959"/>
                </a:solidFill>
              </a:rPr>
              <a:t> Linux, macOS y Windows.  </a:t>
            </a:r>
            <a:r>
              <a:rPr lang="en-US" sz="1200" dirty="0" err="1">
                <a:solidFill>
                  <a:srgbClr val="595959"/>
                </a:solidFill>
              </a:rPr>
              <a:t>Implemente</a:t>
            </a:r>
            <a:r>
              <a:rPr lang="en-US" sz="1200" dirty="0">
                <a:solidFill>
                  <a:srgbClr val="595959"/>
                </a:solidFill>
              </a:rPr>
              <a:t> </a:t>
            </a:r>
            <a:r>
              <a:rPr lang="en-US" sz="1200" dirty="0" err="1">
                <a:solidFill>
                  <a:srgbClr val="595959"/>
                </a:solidFill>
              </a:rPr>
              <a:t>en</a:t>
            </a:r>
            <a:r>
              <a:rPr lang="en-US" sz="1200" dirty="0">
                <a:solidFill>
                  <a:srgbClr val="595959"/>
                </a:solidFill>
              </a:rPr>
              <a:t> Azure, AWS, GCP o </a:t>
            </a:r>
            <a:r>
              <a:rPr lang="en-US" sz="1200" dirty="0" err="1">
                <a:solidFill>
                  <a:srgbClr val="595959"/>
                </a:solidFill>
              </a:rPr>
              <a:t>en</a:t>
            </a:r>
            <a:r>
              <a:rPr lang="en-US" sz="1200" dirty="0">
                <a:solidFill>
                  <a:srgbClr val="595959"/>
                </a:solidFill>
              </a:rPr>
              <a:t> las </a:t>
            </a:r>
            <a:r>
              <a:rPr lang="en-US" sz="1200" dirty="0" err="1">
                <a:solidFill>
                  <a:srgbClr val="595959"/>
                </a:solidFill>
              </a:rPr>
              <a:t>instalaciones</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84777" y="3024218"/>
            <a:ext cx="5152515"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Explora e </a:t>
            </a:r>
            <a:r>
              <a:rPr lang="en-GB" sz="1200" dirty="0" err="1">
                <a:solidFill>
                  <a:srgbClr val="595959"/>
                </a:solidFill>
              </a:rPr>
              <a:t>implementa</a:t>
            </a:r>
            <a:r>
              <a:rPr lang="en-GB" sz="1200" dirty="0">
                <a:solidFill>
                  <a:srgbClr val="595959"/>
                </a:solidFill>
              </a:rPr>
              <a:t> </a:t>
            </a:r>
            <a:r>
              <a:rPr lang="en-GB" sz="1200" dirty="0" err="1">
                <a:solidFill>
                  <a:srgbClr val="595959"/>
                </a:solidFill>
              </a:rPr>
              <a:t>una</a:t>
            </a:r>
            <a:r>
              <a:rPr lang="en-GB" sz="1200" dirty="0">
                <a:solidFill>
                  <a:srgbClr val="595959"/>
                </a:solidFill>
              </a:rPr>
              <a:t> </a:t>
            </a:r>
            <a:r>
              <a:rPr lang="en-GB" sz="1200" dirty="0" err="1">
                <a:solidFill>
                  <a:srgbClr val="595959"/>
                </a:solidFill>
              </a:rPr>
              <a:t>amplia</a:t>
            </a:r>
            <a:r>
              <a:rPr lang="en-GB" sz="1200" dirty="0">
                <a:solidFill>
                  <a:srgbClr val="595959"/>
                </a:solidFill>
              </a:rPr>
              <a:t> </a:t>
            </a:r>
            <a:r>
              <a:rPr lang="en-GB" sz="1200" dirty="0" err="1">
                <a:solidFill>
                  <a:srgbClr val="595959"/>
                </a:solidFill>
              </a:rPr>
              <a:t>gama</a:t>
            </a:r>
            <a:r>
              <a:rPr lang="en-GB" sz="1200" dirty="0">
                <a:solidFill>
                  <a:srgbClr val="595959"/>
                </a:solidFill>
              </a:rPr>
              <a:t> de </a:t>
            </a:r>
            <a:r>
              <a:rPr lang="en-GB" sz="1200" dirty="0" err="1">
                <a:solidFill>
                  <a:srgbClr val="595959"/>
                </a:solidFill>
              </a:rPr>
              <a:t>tareas</a:t>
            </a:r>
            <a:r>
              <a:rPr lang="en-GB" sz="1200" dirty="0">
                <a:solidFill>
                  <a:srgbClr val="595959"/>
                </a:solidFill>
              </a:rPr>
              <a:t> de </a:t>
            </a:r>
            <a:r>
              <a:rPr lang="en-GB" sz="1200" dirty="0" err="1">
                <a:solidFill>
                  <a:srgbClr val="595959"/>
                </a:solidFill>
              </a:rPr>
              <a:t>creación</a:t>
            </a:r>
            <a:r>
              <a:rPr lang="en-GB" sz="1200" dirty="0">
                <a:solidFill>
                  <a:srgbClr val="595959"/>
                </a:solidFill>
              </a:rPr>
              <a:t>, </a:t>
            </a:r>
            <a:r>
              <a:rPr lang="en-GB" sz="1200" dirty="0" err="1">
                <a:solidFill>
                  <a:srgbClr val="595959"/>
                </a:solidFill>
              </a:rPr>
              <a:t>prueba</a:t>
            </a:r>
            <a:r>
              <a:rPr lang="en-GB" sz="1200" dirty="0">
                <a:solidFill>
                  <a:srgbClr val="595959"/>
                </a:solidFill>
              </a:rPr>
              <a:t> e </a:t>
            </a:r>
            <a:r>
              <a:rPr lang="en-GB" sz="1200" dirty="0" err="1">
                <a:solidFill>
                  <a:srgbClr val="595959"/>
                </a:solidFill>
              </a:rPr>
              <a:t>implementación</a:t>
            </a:r>
            <a:r>
              <a:rPr lang="en-GB" sz="1200" dirty="0">
                <a:solidFill>
                  <a:srgbClr val="595959"/>
                </a:solidFill>
              </a:rPr>
              <a:t> </a:t>
            </a:r>
            <a:r>
              <a:rPr lang="en-GB" sz="1200" dirty="0" err="1">
                <a:solidFill>
                  <a:srgbClr val="595959"/>
                </a:solidFill>
              </a:rPr>
              <a:t>creadas</a:t>
            </a:r>
            <a:r>
              <a:rPr lang="en-GB" sz="1200" dirty="0">
                <a:solidFill>
                  <a:srgbClr val="595959"/>
                </a:solidFill>
              </a:rPr>
              <a:t> </a:t>
            </a:r>
            <a:r>
              <a:rPr lang="en-GB" sz="1200" dirty="0" err="1">
                <a:solidFill>
                  <a:srgbClr val="595959"/>
                </a:solidFill>
              </a:rPr>
              <a:t>por</a:t>
            </a:r>
            <a:r>
              <a:rPr lang="en-GB" sz="1200" dirty="0">
                <a:solidFill>
                  <a:srgbClr val="595959"/>
                </a:solidFill>
              </a:rPr>
              <a:t> la </a:t>
            </a:r>
            <a:r>
              <a:rPr lang="en-GB" sz="1200" dirty="0" err="1">
                <a:solidFill>
                  <a:srgbClr val="595959"/>
                </a:solidFill>
              </a:rPr>
              <a:t>comunidad</a:t>
            </a:r>
            <a:r>
              <a:rPr lang="en-GB" sz="1200" dirty="0">
                <a:solidFill>
                  <a:srgbClr val="595959"/>
                </a:solidFill>
              </a:rPr>
              <a:t>, junto con </a:t>
            </a:r>
            <a:r>
              <a:rPr lang="en-GB" sz="1200" dirty="0" err="1">
                <a:solidFill>
                  <a:srgbClr val="595959"/>
                </a:solidFill>
              </a:rPr>
              <a:t>cientos</a:t>
            </a:r>
            <a:r>
              <a:rPr lang="en-GB" sz="1200" dirty="0">
                <a:solidFill>
                  <a:srgbClr val="595959"/>
                </a:solidFill>
              </a:rPr>
              <a:t> de </a:t>
            </a:r>
            <a:r>
              <a:rPr lang="en-GB" sz="1200" dirty="0" err="1">
                <a:solidFill>
                  <a:srgbClr val="595959"/>
                </a:solidFill>
              </a:rPr>
              <a:t>extensiones</a:t>
            </a:r>
            <a:r>
              <a:rPr lang="en-GB" sz="1200" dirty="0">
                <a:solidFill>
                  <a:srgbClr val="595959"/>
                </a:solidFill>
              </a:rPr>
              <a:t>, </a:t>
            </a:r>
            <a:r>
              <a:rPr lang="en-GB" sz="1200" dirty="0" err="1">
                <a:solidFill>
                  <a:srgbClr val="595959"/>
                </a:solidFill>
              </a:rPr>
              <a:t>desde</a:t>
            </a:r>
            <a:r>
              <a:rPr lang="en-GB" sz="1200" dirty="0">
                <a:solidFill>
                  <a:srgbClr val="595959"/>
                </a:solidFill>
              </a:rPr>
              <a:t> Slack hasta </a:t>
            </a:r>
            <a:r>
              <a:rPr lang="en-GB" sz="1200" dirty="0" err="1">
                <a:solidFill>
                  <a:srgbClr val="595959"/>
                </a:solidFill>
              </a:rPr>
              <a:t>SonarCloud</a:t>
            </a:r>
            <a:r>
              <a:rPr lang="en-GB" sz="1200" dirty="0">
                <a:solidFill>
                  <a:srgbClr val="595959"/>
                </a:solidFill>
              </a:rPr>
              <a:t>. </a:t>
            </a:r>
            <a:r>
              <a:rPr lang="en-GB" sz="1200" dirty="0" err="1">
                <a:solidFill>
                  <a:srgbClr val="595959"/>
                </a:solidFill>
              </a:rPr>
              <a:t>Compatibilidad</a:t>
            </a:r>
            <a:r>
              <a:rPr lang="en-GB" sz="1200" dirty="0">
                <a:solidFill>
                  <a:srgbClr val="595959"/>
                </a:solidFill>
              </a:rPr>
              <a:t> con YAML, </a:t>
            </a:r>
            <a:r>
              <a:rPr lang="en-GB" sz="1200" dirty="0" err="1">
                <a:solidFill>
                  <a:srgbClr val="595959"/>
                </a:solidFill>
              </a:rPr>
              <a:t>informes</a:t>
            </a:r>
            <a:r>
              <a:rPr lang="en-GB" sz="1200" dirty="0">
                <a:solidFill>
                  <a:srgbClr val="595959"/>
                </a:solidFill>
              </a:rPr>
              <a:t> y </a:t>
            </a:r>
            <a:r>
              <a:rPr lang="en-GB" sz="1200" dirty="0" err="1">
                <a:solidFill>
                  <a:srgbClr val="595959"/>
                </a:solidFill>
              </a:rPr>
              <a:t>mucho</a:t>
            </a:r>
            <a:r>
              <a:rPr lang="en-GB" sz="1200" dirty="0">
                <a:solidFill>
                  <a:srgbClr val="595959"/>
                </a:solidFill>
              </a:rPr>
              <a:t> </a:t>
            </a:r>
            <a:r>
              <a:rPr lang="en-GB" sz="1200" dirty="0" err="1">
                <a:solidFill>
                  <a:srgbClr val="595959"/>
                </a:solidFill>
              </a:rPr>
              <a:t>más</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1848" y="4984717"/>
            <a:ext cx="4712226"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El </a:t>
            </a:r>
            <a:r>
              <a:rPr lang="en-US" sz="1800" dirty="0" err="1">
                <a:solidFill>
                  <a:schemeClr val="tx1">
                    <a:lumMod val="65000"/>
                    <a:lumOff val="35000"/>
                  </a:schemeClr>
                </a:solidFill>
                <a:latin typeface="+mj-lt"/>
              </a:rPr>
              <a:t>mejor</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su</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clase</a:t>
            </a:r>
            <a:r>
              <a:rPr lang="en-US" sz="1800" dirty="0">
                <a:solidFill>
                  <a:schemeClr val="tx1">
                    <a:lumMod val="65000"/>
                    <a:lumOff val="35000"/>
                  </a:schemeClr>
                </a:solidFill>
                <a:latin typeface="+mj-lt"/>
              </a:rPr>
              <a:t> para </a:t>
            </a:r>
            <a:r>
              <a:rPr lang="en-US" sz="1800" dirty="0" err="1">
                <a:solidFill>
                  <a:schemeClr val="tx1">
                    <a:lumMod val="65000"/>
                    <a:lumOff val="35000"/>
                  </a:schemeClr>
                </a:solidFill>
                <a:latin typeface="+mj-lt"/>
              </a:rPr>
              <a:t>código</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abierto</a:t>
            </a:r>
            <a:endParaRPr lang="en-US" sz="1800" dirty="0">
              <a:solidFill>
                <a:schemeClr val="tx1">
                  <a:lumMod val="65000"/>
                  <a:lumOff val="35000"/>
                </a:schemeClr>
              </a:solidFill>
              <a:latin typeface="+mj-lt"/>
            </a:endParaRPr>
          </a:p>
        </p:txBody>
      </p:sp>
      <p:sp>
        <p:nvSpPr>
          <p:cNvPr id="24" name="TextBox 23">
            <a:extLst>
              <a:ext uri="{FF2B5EF4-FFF2-40B4-BE49-F238E27FC236}">
                <a16:creationId xmlns:a16="http://schemas.microsoft.com/office/drawing/2014/main" id="{44BE15AD-9292-49C4-A9A5-33B96DE0766E}"/>
              </a:ext>
            </a:extLst>
          </p:cNvPr>
          <p:cNvSpPr txBox="1"/>
          <p:nvPr/>
        </p:nvSpPr>
        <p:spPr>
          <a:xfrm>
            <a:off x="1061849" y="5270258"/>
            <a:ext cx="5341223" cy="1034129"/>
          </a:xfrm>
          <a:prstGeom prst="rect">
            <a:avLst/>
          </a:prstGeom>
          <a:noFill/>
        </p:spPr>
        <p:txBody>
          <a:bodyPr wrap="square" lIns="182880" tIns="146304" rIns="182880" bIns="146304" rtlCol="0">
            <a:spAutoFit/>
          </a:bodyPr>
          <a:lstStyle/>
          <a:p>
            <a:pPr>
              <a:spcAft>
                <a:spcPts val="600"/>
              </a:spcAft>
            </a:pPr>
            <a:r>
              <a:rPr lang="en-GB" sz="1200" dirty="0" err="1">
                <a:solidFill>
                  <a:srgbClr val="595959"/>
                </a:solidFill>
              </a:rPr>
              <a:t>Garantice</a:t>
            </a:r>
            <a:r>
              <a:rPr lang="en-GB" sz="1200" dirty="0">
                <a:solidFill>
                  <a:srgbClr val="595959"/>
                </a:solidFill>
              </a:rPr>
              <a:t> </a:t>
            </a:r>
            <a:r>
              <a:rPr lang="en-GB" sz="1200" dirty="0" err="1">
                <a:solidFill>
                  <a:srgbClr val="595959"/>
                </a:solidFill>
              </a:rPr>
              <a:t>canalizaciones</a:t>
            </a:r>
            <a:r>
              <a:rPr lang="en-GB" sz="1200" dirty="0">
                <a:solidFill>
                  <a:srgbClr val="595959"/>
                </a:solidFill>
              </a:rPr>
              <a:t> </a:t>
            </a:r>
            <a:r>
              <a:rPr lang="en-GB" sz="1200" dirty="0" err="1">
                <a:solidFill>
                  <a:srgbClr val="595959"/>
                </a:solidFill>
              </a:rPr>
              <a:t>rápidas</a:t>
            </a:r>
            <a:r>
              <a:rPr lang="en-GB" sz="1200" dirty="0">
                <a:solidFill>
                  <a:srgbClr val="595959"/>
                </a:solidFill>
              </a:rPr>
              <a:t> de </a:t>
            </a:r>
            <a:r>
              <a:rPr lang="en-GB" sz="1200" dirty="0" err="1">
                <a:solidFill>
                  <a:srgbClr val="595959"/>
                </a:solidFill>
              </a:rPr>
              <a:t>integración</a:t>
            </a:r>
            <a:r>
              <a:rPr lang="en-GB" sz="1200" dirty="0">
                <a:solidFill>
                  <a:srgbClr val="595959"/>
                </a:solidFill>
              </a:rPr>
              <a:t> continua/</a:t>
            </a:r>
            <a:r>
              <a:rPr lang="en-GB" sz="1200" dirty="0" err="1">
                <a:solidFill>
                  <a:srgbClr val="595959"/>
                </a:solidFill>
              </a:rPr>
              <a:t>entrega</a:t>
            </a:r>
            <a:r>
              <a:rPr lang="en-GB" sz="1200" dirty="0">
                <a:solidFill>
                  <a:srgbClr val="595959"/>
                </a:solidFill>
              </a:rPr>
              <a:t> continua (CI/CD) para </a:t>
            </a:r>
            <a:r>
              <a:rPr lang="en-GB" sz="1200" dirty="0" err="1">
                <a:solidFill>
                  <a:srgbClr val="595959"/>
                </a:solidFill>
              </a:rPr>
              <a:t>cada</a:t>
            </a:r>
            <a:r>
              <a:rPr lang="en-GB" sz="1200" dirty="0">
                <a:solidFill>
                  <a:srgbClr val="595959"/>
                </a:solidFill>
              </a:rPr>
              <a:t> </a:t>
            </a:r>
            <a:r>
              <a:rPr lang="en-GB" sz="1200" dirty="0" err="1">
                <a:solidFill>
                  <a:srgbClr val="595959"/>
                </a:solidFill>
              </a:rPr>
              <a:t>proyecto</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a:t>
            </a:r>
            <a:r>
              <a:rPr lang="en-GB" sz="1200" dirty="0" err="1">
                <a:solidFill>
                  <a:srgbClr val="595959"/>
                </a:solidFill>
              </a:rPr>
              <a:t>Obtén</a:t>
            </a:r>
            <a:r>
              <a:rPr lang="en-GB" sz="1200" dirty="0">
                <a:solidFill>
                  <a:srgbClr val="595959"/>
                </a:solidFill>
              </a:rPr>
              <a:t> </a:t>
            </a:r>
            <a:r>
              <a:rPr lang="en-GB" sz="1200" dirty="0" err="1">
                <a:solidFill>
                  <a:srgbClr val="595959"/>
                </a:solidFill>
              </a:rPr>
              <a:t>minutos</a:t>
            </a:r>
            <a:r>
              <a:rPr lang="en-GB" sz="1200" dirty="0">
                <a:solidFill>
                  <a:srgbClr val="595959"/>
                </a:solidFill>
              </a:rPr>
              <a:t> de </a:t>
            </a:r>
            <a:r>
              <a:rPr lang="en-GB" sz="1200" dirty="0" err="1">
                <a:solidFill>
                  <a:srgbClr val="595959"/>
                </a:solidFill>
              </a:rPr>
              <a:t>compilación</a:t>
            </a:r>
            <a:r>
              <a:rPr lang="en-GB" sz="1200" dirty="0">
                <a:solidFill>
                  <a:srgbClr val="595959"/>
                </a:solidFill>
              </a:rPr>
              <a:t> </a:t>
            </a:r>
            <a:r>
              <a:rPr lang="en-GB" sz="1200" dirty="0" err="1">
                <a:solidFill>
                  <a:srgbClr val="595959"/>
                </a:solidFill>
              </a:rPr>
              <a:t>ilimitados</a:t>
            </a:r>
            <a:r>
              <a:rPr lang="en-GB" sz="1200" dirty="0">
                <a:solidFill>
                  <a:srgbClr val="595959"/>
                </a:solidFill>
              </a:rPr>
              <a:t> para </a:t>
            </a:r>
            <a:r>
              <a:rPr lang="en-GB" sz="1200" dirty="0" err="1">
                <a:solidFill>
                  <a:srgbClr val="595959"/>
                </a:solidFill>
              </a:rPr>
              <a:t>todos</a:t>
            </a:r>
            <a:r>
              <a:rPr lang="en-GB" sz="1200" dirty="0">
                <a:solidFill>
                  <a:srgbClr val="595959"/>
                </a:solidFill>
              </a:rPr>
              <a:t> </a:t>
            </a:r>
            <a:r>
              <a:rPr lang="en-GB" sz="1200" dirty="0" err="1">
                <a:solidFill>
                  <a:srgbClr val="595959"/>
                </a:solidFill>
              </a:rPr>
              <a:t>los</a:t>
            </a:r>
            <a:r>
              <a:rPr lang="en-GB" sz="1200" dirty="0">
                <a:solidFill>
                  <a:srgbClr val="595959"/>
                </a:solidFill>
              </a:rPr>
              <a:t> </a:t>
            </a:r>
            <a:r>
              <a:rPr lang="en-GB" sz="1200" dirty="0" err="1">
                <a:solidFill>
                  <a:srgbClr val="595959"/>
                </a:solidFill>
              </a:rPr>
              <a:t>proyectos</a:t>
            </a:r>
            <a:r>
              <a:rPr lang="en-GB" sz="1200" dirty="0">
                <a:solidFill>
                  <a:srgbClr val="595959"/>
                </a:solidFill>
              </a:rPr>
              <a:t> de </a:t>
            </a:r>
            <a:r>
              <a:rPr lang="en-GB" sz="1200" dirty="0" err="1">
                <a:solidFill>
                  <a:srgbClr val="595959"/>
                </a:solidFill>
              </a:rPr>
              <a:t>código</a:t>
            </a:r>
            <a:r>
              <a:rPr lang="en-GB" sz="1200" dirty="0">
                <a:solidFill>
                  <a:srgbClr val="595959"/>
                </a:solidFill>
              </a:rPr>
              <a:t> </a:t>
            </a:r>
            <a:r>
              <a:rPr lang="en-GB" sz="1200" dirty="0" err="1">
                <a:solidFill>
                  <a:srgbClr val="595959"/>
                </a:solidFill>
              </a:rPr>
              <a:t>abierto</a:t>
            </a:r>
            <a:r>
              <a:rPr lang="en-GB" sz="1200" dirty="0">
                <a:solidFill>
                  <a:srgbClr val="595959"/>
                </a:solidFill>
              </a:rPr>
              <a:t> con hasta 10 </a:t>
            </a:r>
            <a:r>
              <a:rPr lang="en-GB" sz="1200" dirty="0" err="1">
                <a:solidFill>
                  <a:srgbClr val="595959"/>
                </a:solidFill>
              </a:rPr>
              <a:t>trabajos</a:t>
            </a:r>
            <a:r>
              <a:rPr lang="en-GB" sz="1200" dirty="0">
                <a:solidFill>
                  <a:srgbClr val="595959"/>
                </a:solidFill>
              </a:rPr>
              <a:t> </a:t>
            </a:r>
            <a:r>
              <a:rPr lang="en-GB" sz="1200" dirty="0" err="1">
                <a:solidFill>
                  <a:srgbClr val="595959"/>
                </a:solidFill>
              </a:rPr>
              <a:t>paralelos</a:t>
            </a:r>
            <a:r>
              <a:rPr lang="en-GB" sz="1200" dirty="0">
                <a:solidFill>
                  <a:srgbClr val="595959"/>
                </a:solidFill>
              </a:rPr>
              <a:t> </a:t>
            </a:r>
            <a:r>
              <a:rPr lang="en-GB" sz="1200" dirty="0" err="1">
                <a:solidFill>
                  <a:srgbClr val="595959"/>
                </a:solidFill>
              </a:rPr>
              <a:t>gratuitos</a:t>
            </a:r>
            <a:r>
              <a:rPr lang="en-GB" sz="1200" dirty="0">
                <a:solidFill>
                  <a:srgbClr val="595959"/>
                </a:solidFill>
              </a:rPr>
              <a:t> </a:t>
            </a:r>
            <a:r>
              <a:rPr lang="en-GB" sz="1200" dirty="0" err="1">
                <a:solidFill>
                  <a:srgbClr val="595959"/>
                </a:solidFill>
              </a:rPr>
              <a:t>en</a:t>
            </a:r>
            <a:r>
              <a:rPr lang="en-GB" sz="1200" dirty="0">
                <a:solidFill>
                  <a:srgbClr val="595959"/>
                </a:solidFill>
              </a:rPr>
              <a:t> Linux, macOS y Windows</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85801" y="4123794"/>
            <a:ext cx="5542621"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Cree e </a:t>
            </a:r>
            <a:r>
              <a:rPr lang="en-GB" sz="1200" dirty="0" err="1">
                <a:solidFill>
                  <a:srgbClr val="595959"/>
                </a:solidFill>
              </a:rPr>
              <a:t>inserte</a:t>
            </a:r>
            <a:r>
              <a:rPr lang="en-GB" sz="1200" dirty="0">
                <a:solidFill>
                  <a:srgbClr val="595959"/>
                </a:solidFill>
              </a:rPr>
              <a:t> </a:t>
            </a:r>
            <a:r>
              <a:rPr lang="en-GB" sz="1200" dirty="0" err="1">
                <a:solidFill>
                  <a:srgbClr val="595959"/>
                </a:solidFill>
              </a:rPr>
              <a:t>imágenes</a:t>
            </a:r>
            <a:r>
              <a:rPr lang="en-GB" sz="1200" dirty="0">
                <a:solidFill>
                  <a:srgbClr val="595959"/>
                </a:solidFill>
              </a:rPr>
              <a:t> </a:t>
            </a:r>
            <a:r>
              <a:rPr lang="en-GB" sz="1200" dirty="0" err="1">
                <a:solidFill>
                  <a:srgbClr val="595959"/>
                </a:solidFill>
              </a:rPr>
              <a:t>fácilmente</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registros</a:t>
            </a:r>
            <a:r>
              <a:rPr lang="en-GB" sz="1200" dirty="0">
                <a:solidFill>
                  <a:srgbClr val="595959"/>
                </a:solidFill>
              </a:rPr>
              <a:t> de </a:t>
            </a:r>
            <a:r>
              <a:rPr lang="en-GB" sz="1200" dirty="0" err="1">
                <a:solidFill>
                  <a:srgbClr val="595959"/>
                </a:solidFill>
              </a:rPr>
              <a:t>contenedores</a:t>
            </a:r>
            <a:r>
              <a:rPr lang="en-GB" sz="1200" dirty="0">
                <a:solidFill>
                  <a:srgbClr val="595959"/>
                </a:solidFill>
              </a:rPr>
              <a:t> </a:t>
            </a:r>
            <a:r>
              <a:rPr lang="en-GB" sz="1200" dirty="0" err="1">
                <a:solidFill>
                  <a:srgbClr val="595959"/>
                </a:solidFill>
              </a:rPr>
              <a:t>como</a:t>
            </a:r>
            <a:r>
              <a:rPr lang="en-GB" sz="1200" dirty="0">
                <a:solidFill>
                  <a:srgbClr val="595959"/>
                </a:solidFill>
              </a:rPr>
              <a:t> Docker Hub y Azure Container Registry. </a:t>
            </a:r>
            <a:r>
              <a:rPr lang="en-GB" sz="1200" dirty="0" err="1">
                <a:solidFill>
                  <a:srgbClr val="595959"/>
                </a:solidFill>
              </a:rPr>
              <a:t>Implemente</a:t>
            </a:r>
            <a:r>
              <a:rPr lang="en-GB" sz="1200" dirty="0">
                <a:solidFill>
                  <a:srgbClr val="595959"/>
                </a:solidFill>
              </a:rPr>
              <a:t> </a:t>
            </a:r>
            <a:r>
              <a:rPr lang="en-GB" sz="1200" dirty="0" err="1">
                <a:solidFill>
                  <a:srgbClr val="595959"/>
                </a:solidFill>
              </a:rPr>
              <a:t>contenedores</a:t>
            </a:r>
            <a:r>
              <a:rPr lang="en-GB" sz="1200" dirty="0">
                <a:solidFill>
                  <a:srgbClr val="595959"/>
                </a:solidFill>
              </a:rPr>
              <a:t> </a:t>
            </a:r>
            <a:r>
              <a:rPr lang="en-GB" sz="1200" dirty="0" err="1">
                <a:solidFill>
                  <a:srgbClr val="595959"/>
                </a:solidFill>
              </a:rPr>
              <a:t>en</a:t>
            </a:r>
            <a:r>
              <a:rPr lang="en-GB" sz="1200" dirty="0">
                <a:solidFill>
                  <a:srgbClr val="595959"/>
                </a:solidFill>
              </a:rPr>
              <a:t> hosts </a:t>
            </a:r>
            <a:r>
              <a:rPr lang="en-GB" sz="1200" dirty="0" err="1">
                <a:solidFill>
                  <a:srgbClr val="595959"/>
                </a:solidFill>
              </a:rPr>
              <a:t>individuales</a:t>
            </a:r>
            <a:r>
              <a:rPr lang="en-GB" sz="1200" dirty="0">
                <a:solidFill>
                  <a:srgbClr val="595959"/>
                </a:solidFill>
              </a:rPr>
              <a:t> o </a:t>
            </a:r>
            <a:r>
              <a:rPr lang="en-GB" sz="1200" dirty="0" err="1">
                <a:solidFill>
                  <a:srgbClr val="595959"/>
                </a:solidFill>
              </a:rPr>
              <a:t>en</a:t>
            </a:r>
            <a:r>
              <a:rPr lang="en-GB" sz="1200" dirty="0">
                <a:solidFill>
                  <a:srgbClr val="595959"/>
                </a:solidFill>
              </a:rPr>
              <a:t> </a:t>
            </a:r>
            <a:r>
              <a:rPr lang="en-GB" sz="1200" dirty="0" err="1">
                <a:solidFill>
                  <a:srgbClr val="595959"/>
                </a:solidFill>
              </a:rPr>
              <a:t>Kubernetes.try</a:t>
            </a:r>
            <a:r>
              <a:rPr lang="en-GB" sz="1200" dirty="0">
                <a:solidFill>
                  <a:srgbClr val="595959"/>
                </a:solidFill>
              </a:rPr>
              <a:t>. Deploy containers to individual hosts or Kubernetes.</a:t>
            </a:r>
            <a:endParaRPr lang="en-US" sz="1200" dirty="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7931" y="5089255"/>
            <a:ext cx="361950" cy="361950"/>
          </a:xfrm>
          <a:prstGeom prst="rect">
            <a:avLst/>
          </a:prstGeom>
        </p:spPr>
      </p:pic>
      <p:grpSp>
        <p:nvGrpSpPr>
          <p:cNvPr id="2" name="Grupo 1">
            <a:extLst>
              <a:ext uri="{FF2B5EF4-FFF2-40B4-BE49-F238E27FC236}">
                <a16:creationId xmlns:a16="http://schemas.microsoft.com/office/drawing/2014/main" id="{0110ACEB-FF90-A5D3-CEE2-168751DB5EE4}"/>
              </a:ext>
            </a:extLst>
          </p:cNvPr>
          <p:cNvGrpSpPr/>
          <p:nvPr/>
        </p:nvGrpSpPr>
        <p:grpSpPr>
          <a:xfrm>
            <a:off x="5391866" y="882285"/>
            <a:ext cx="7075622" cy="6424682"/>
            <a:chOff x="4571283" y="119270"/>
            <a:chExt cx="7865193" cy="6875255"/>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571283" y="119270"/>
              <a:ext cx="7865192" cy="687525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grpSp>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dirty="0" err="1"/>
              <a:t>Integrado</a:t>
            </a:r>
            <a:r>
              <a:rPr lang="en-GB" dirty="0"/>
              <a:t> con GitHub</a:t>
            </a:r>
            <a:endParaRPr lang="en-US" dirty="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dirty="0"/>
              <a:t>Azure Pipelines </a:t>
            </a:r>
            <a:r>
              <a:rPr lang="en-GB" dirty="0" err="1"/>
              <a:t>ya</a:t>
            </a:r>
            <a:r>
              <a:rPr lang="en-GB" dirty="0"/>
              <a:t> </a:t>
            </a:r>
            <a:r>
              <a:rPr lang="en-GB" dirty="0" err="1"/>
              <a:t>está</a:t>
            </a:r>
            <a:r>
              <a:rPr lang="en-GB" dirty="0"/>
              <a:t> disponible para </a:t>
            </a:r>
            <a:r>
              <a:rPr lang="en-GB" dirty="0" err="1"/>
              <a:t>cualquier</a:t>
            </a:r>
            <a:r>
              <a:rPr lang="en-GB" dirty="0"/>
              <a:t> </a:t>
            </a:r>
            <a:r>
              <a:rPr lang="en-GB" dirty="0" err="1"/>
              <a:t>desarrollador</a:t>
            </a:r>
            <a:r>
              <a:rPr lang="en-GB" dirty="0"/>
              <a:t> </a:t>
            </a:r>
            <a:r>
              <a:rPr lang="en-GB" dirty="0" err="1"/>
              <a:t>desde</a:t>
            </a:r>
            <a:r>
              <a:rPr lang="en-GB" dirty="0"/>
              <a:t> GitHub Marketplace</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Obtén</a:t>
            </a:r>
            <a:r>
              <a:rPr lang="en-GB" sz="1800" dirty="0">
                <a:solidFill>
                  <a:schemeClr val="tx1">
                    <a:lumMod val="65000"/>
                    <a:lumOff val="35000"/>
                  </a:schemeClr>
                </a:solidFill>
              </a:rPr>
              <a:t> </a:t>
            </a:r>
            <a:r>
              <a:rPr lang="en-GB" sz="1800" dirty="0" err="1">
                <a:solidFill>
                  <a:schemeClr val="tx1">
                    <a:lumMod val="65000"/>
                    <a:lumOff val="35000"/>
                  </a:schemeClr>
                </a:solidFill>
              </a:rPr>
              <a:t>trazabilidad</a:t>
            </a:r>
            <a:r>
              <a:rPr lang="en-GB" sz="1800" dirty="0">
                <a:solidFill>
                  <a:schemeClr val="tx1">
                    <a:lumMod val="65000"/>
                    <a:lumOff val="35000"/>
                  </a:schemeClr>
                </a:solidFill>
              </a:rPr>
              <a:t> de </a:t>
            </a:r>
            <a:r>
              <a:rPr lang="en-GB" sz="1800" dirty="0" err="1">
                <a:solidFill>
                  <a:schemeClr val="tx1">
                    <a:lumMod val="65000"/>
                    <a:lumOff val="35000"/>
                  </a:schemeClr>
                </a:solidFill>
              </a:rPr>
              <a:t>extremo</a:t>
            </a:r>
            <a:r>
              <a:rPr lang="en-GB" sz="1800" dirty="0">
                <a:solidFill>
                  <a:schemeClr val="tx1">
                    <a:lumMod val="65000"/>
                    <a:lumOff val="35000"/>
                  </a:schemeClr>
                </a:solidFill>
              </a:rPr>
              <a:t> a </a:t>
            </a:r>
            <a:r>
              <a:rPr lang="en-GB" sz="1800" dirty="0" err="1">
                <a:solidFill>
                  <a:schemeClr val="tx1">
                    <a:lumMod val="65000"/>
                    <a:lumOff val="35000"/>
                  </a:schemeClr>
                </a:solidFill>
              </a:rPr>
              <a:t>extremo</a:t>
            </a:r>
            <a:r>
              <a:rPr lang="en-GB" sz="1800" dirty="0">
                <a:solidFill>
                  <a:schemeClr val="tx1">
                    <a:lumMod val="65000"/>
                    <a:lumOff val="35000"/>
                  </a:schemeClr>
                </a:solidFill>
              </a:rPr>
              <a:t>. </a:t>
            </a:r>
            <a:r>
              <a:rPr lang="en-GB" sz="1800" dirty="0" err="1">
                <a:solidFill>
                  <a:schemeClr val="tx1">
                    <a:lumMod val="65000"/>
                    <a:lumOff val="35000"/>
                  </a:schemeClr>
                </a:solidFill>
              </a:rPr>
              <a:t>Ejecute</a:t>
            </a:r>
            <a:r>
              <a:rPr lang="en-GB" sz="1800" dirty="0">
                <a:solidFill>
                  <a:schemeClr val="tx1">
                    <a:lumMod val="65000"/>
                    <a:lumOff val="35000"/>
                  </a:schemeClr>
                </a:solidFill>
              </a:rPr>
              <a:t> </a:t>
            </a:r>
            <a:r>
              <a:rPr lang="en-GB" sz="1800" dirty="0" err="1">
                <a:solidFill>
                  <a:schemeClr val="tx1">
                    <a:lumMod val="65000"/>
                    <a:lumOff val="35000"/>
                  </a:schemeClr>
                </a:solidFill>
              </a:rPr>
              <a:t>pruebas</a:t>
            </a:r>
            <a:r>
              <a:rPr lang="en-GB" sz="1800" dirty="0">
                <a:solidFill>
                  <a:schemeClr val="tx1">
                    <a:lumMod val="65000"/>
                    <a:lumOff val="35000"/>
                  </a:schemeClr>
                </a:solidFill>
              </a:rPr>
              <a:t> y </a:t>
            </a:r>
            <a:r>
              <a:rPr lang="en-GB" sz="1800" dirty="0" err="1">
                <a:solidFill>
                  <a:schemeClr val="tx1">
                    <a:lumMod val="65000"/>
                    <a:lumOff val="35000"/>
                  </a:schemeClr>
                </a:solidFill>
              </a:rPr>
              <a:t>registre</a:t>
            </a:r>
            <a:r>
              <a:rPr lang="en-GB" sz="1800" dirty="0">
                <a:solidFill>
                  <a:schemeClr val="tx1">
                    <a:lumMod val="65000"/>
                    <a:lumOff val="35000"/>
                  </a:schemeClr>
                </a:solidFill>
              </a:rPr>
              <a:t> </a:t>
            </a:r>
            <a:r>
              <a:rPr lang="en-GB" sz="1800" dirty="0" err="1">
                <a:solidFill>
                  <a:schemeClr val="tx1">
                    <a:lumMod val="65000"/>
                    <a:lumOff val="35000"/>
                  </a:schemeClr>
                </a:solidFill>
              </a:rPr>
              <a:t>defectos</a:t>
            </a:r>
            <a:r>
              <a:rPr lang="en-GB" sz="1800" dirty="0">
                <a:solidFill>
                  <a:schemeClr val="tx1">
                    <a:lumMod val="65000"/>
                    <a:lumOff val="35000"/>
                  </a:schemeClr>
                </a:solidFill>
              </a:rPr>
              <a:t> </a:t>
            </a:r>
            <a:r>
              <a:rPr lang="en-GB" sz="1800" dirty="0" err="1">
                <a:solidFill>
                  <a:schemeClr val="tx1">
                    <a:lumMod val="65000"/>
                    <a:lumOff val="35000"/>
                  </a:schemeClr>
                </a:solidFill>
              </a:rPr>
              <a:t>desde</a:t>
            </a:r>
            <a:r>
              <a:rPr lang="en-GB" sz="1800" dirty="0">
                <a:solidFill>
                  <a:schemeClr val="tx1">
                    <a:lumMod val="65000"/>
                    <a:lumOff val="35000"/>
                  </a:schemeClr>
                </a:solidFill>
              </a:rPr>
              <a:t> </a:t>
            </a:r>
            <a:r>
              <a:rPr lang="en-GB" sz="1800" dirty="0" err="1">
                <a:solidFill>
                  <a:schemeClr val="tx1">
                    <a:lumMod val="65000"/>
                    <a:lumOff val="35000"/>
                  </a:schemeClr>
                </a:solidFill>
              </a:rPr>
              <a:t>su</a:t>
            </a:r>
            <a:r>
              <a:rPr lang="en-GB" sz="1800" dirty="0">
                <a:solidFill>
                  <a:schemeClr val="tx1">
                    <a:lumMod val="65000"/>
                    <a:lumOff val="35000"/>
                  </a:schemeClr>
                </a:solidFill>
              </a:rPr>
              <a:t> </a:t>
            </a:r>
            <a:r>
              <a:rPr lang="en-GB" sz="1800" dirty="0" err="1">
                <a:solidFill>
                  <a:schemeClr val="tx1">
                    <a:lumMod val="65000"/>
                    <a:lumOff val="35000"/>
                  </a:schemeClr>
                </a:solidFill>
              </a:rPr>
              <a:t>navegador</a:t>
            </a:r>
            <a:r>
              <a:rPr lang="en-GB" sz="1800" dirty="0">
                <a:solidFill>
                  <a:schemeClr val="tx1">
                    <a:lumMod val="65000"/>
                    <a:lumOff val="35000"/>
                  </a:schemeClr>
                </a:solidFill>
              </a:rPr>
              <a:t>. </a:t>
            </a:r>
            <a:r>
              <a:rPr lang="en-GB" sz="1800" dirty="0" err="1">
                <a:solidFill>
                  <a:schemeClr val="tx1">
                    <a:lumMod val="65000"/>
                    <a:lumOff val="35000"/>
                  </a:schemeClr>
                </a:solidFill>
              </a:rPr>
              <a:t>Realice</a:t>
            </a:r>
            <a:r>
              <a:rPr lang="en-GB" sz="1800" dirty="0">
                <a:solidFill>
                  <a:schemeClr val="tx1">
                    <a:lumMod val="65000"/>
                    <a:lumOff val="35000"/>
                  </a:schemeClr>
                </a:solidFill>
              </a:rPr>
              <a:t> un </a:t>
            </a:r>
            <a:r>
              <a:rPr lang="en-GB" sz="1800" dirty="0" err="1">
                <a:solidFill>
                  <a:schemeClr val="tx1">
                    <a:lumMod val="65000"/>
                    <a:lumOff val="35000"/>
                  </a:schemeClr>
                </a:solidFill>
              </a:rPr>
              <a:t>seguimiento</a:t>
            </a:r>
            <a:r>
              <a:rPr lang="en-GB" sz="1800" dirty="0">
                <a:solidFill>
                  <a:schemeClr val="tx1">
                    <a:lumMod val="65000"/>
                    <a:lumOff val="35000"/>
                  </a:schemeClr>
                </a:solidFill>
              </a:rPr>
              <a:t> y </a:t>
            </a:r>
            <a:r>
              <a:rPr lang="en-GB" sz="1800" dirty="0" err="1">
                <a:solidFill>
                  <a:schemeClr val="tx1">
                    <a:lumMod val="65000"/>
                    <a:lumOff val="35000"/>
                  </a:schemeClr>
                </a:solidFill>
              </a:rPr>
              <a:t>evalúe</a:t>
            </a:r>
            <a:r>
              <a:rPr lang="en-GB" sz="1800" dirty="0">
                <a:solidFill>
                  <a:schemeClr val="tx1">
                    <a:lumMod val="65000"/>
                    <a:lumOff val="35000"/>
                  </a:schemeClr>
                </a:solidFill>
              </a:rPr>
              <a:t> la </a:t>
            </a:r>
            <a:r>
              <a:rPr lang="en-GB" sz="1800" dirty="0" err="1">
                <a:solidFill>
                  <a:schemeClr val="tx1">
                    <a:lumMod val="65000"/>
                    <a:lumOff val="35000"/>
                  </a:schemeClr>
                </a:solidFill>
              </a:rPr>
              <a:t>calidad</a:t>
            </a:r>
            <a:r>
              <a:rPr lang="en-GB" sz="1800" dirty="0">
                <a:solidFill>
                  <a:schemeClr val="tx1">
                    <a:lumMod val="65000"/>
                    <a:lumOff val="35000"/>
                  </a:schemeClr>
                </a:solidFill>
              </a:rPr>
              <a:t> a lo largo del </a:t>
            </a:r>
            <a:r>
              <a:rPr lang="en-GB" sz="1800" dirty="0" err="1">
                <a:solidFill>
                  <a:schemeClr val="tx1">
                    <a:lumMod val="65000"/>
                    <a:lumOff val="35000"/>
                  </a:schemeClr>
                </a:solidFill>
              </a:rPr>
              <a:t>ciclo</a:t>
            </a:r>
            <a:r>
              <a:rPr lang="en-GB" sz="1800" dirty="0">
                <a:solidFill>
                  <a:schemeClr val="tx1">
                    <a:lumMod val="65000"/>
                    <a:lumOff val="35000"/>
                  </a:schemeClr>
                </a:solidFill>
              </a:rPr>
              <a:t> de </a:t>
            </a:r>
            <a:r>
              <a:rPr lang="en-GB" sz="1800" dirty="0" err="1">
                <a:solidFill>
                  <a:schemeClr val="tx1">
                    <a:lumMod val="65000"/>
                    <a:lumOff val="35000"/>
                  </a:schemeClr>
                </a:solidFill>
              </a:rPr>
              <a:t>vida</a:t>
            </a:r>
            <a:r>
              <a:rPr lang="en-GB" sz="1800" dirty="0">
                <a:solidFill>
                  <a:schemeClr val="tx1">
                    <a:lumMod val="65000"/>
                    <a:lumOff val="35000"/>
                  </a:schemeClr>
                </a:solidFill>
              </a:rPr>
              <a:t> de las </a:t>
            </a:r>
            <a:r>
              <a:rPr lang="en-GB" sz="1800" dirty="0" err="1">
                <a:solidFill>
                  <a:schemeClr val="tx1">
                    <a:lumMod val="65000"/>
                    <a:lumOff val="35000"/>
                  </a:schemeClr>
                </a:solidFill>
              </a:rPr>
              <a:t>pruebas</a:t>
            </a:r>
            <a:r>
              <a:rPr lang="en-GB" sz="1800" dirty="0">
                <a:solidFill>
                  <a:schemeClr val="tx1">
                    <a:lumMod val="65000"/>
                    <a:lumOff val="35000"/>
                  </a:schemeClr>
                </a:solidFill>
              </a:rPr>
              <a:t>.</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err="1">
                <a:solidFill>
                  <a:schemeClr val="tx1">
                    <a:lumMod val="65000"/>
                    <a:lumOff val="35000"/>
                  </a:schemeClr>
                </a:solidFill>
                <a:latin typeface="+mj-lt"/>
              </a:rPr>
              <a:t>Captura</a:t>
            </a:r>
            <a:r>
              <a:rPr lang="en-US" sz="1800" dirty="0">
                <a:solidFill>
                  <a:schemeClr val="tx1">
                    <a:lumMod val="65000"/>
                    <a:lumOff val="35000"/>
                  </a:schemeClr>
                </a:solidFill>
                <a:latin typeface="+mj-lt"/>
              </a:rPr>
              <a:t> de </a:t>
            </a:r>
            <a:r>
              <a:rPr lang="en-US" sz="1800" dirty="0" err="1">
                <a:solidFill>
                  <a:schemeClr val="tx1">
                    <a:lumMod val="65000"/>
                    <a:lumOff val="35000"/>
                  </a:schemeClr>
                </a:solidFill>
                <a:latin typeface="+mj-lt"/>
              </a:rPr>
              <a:t>datos</a:t>
            </a:r>
            <a:r>
              <a:rPr lang="en-US" sz="1800" dirty="0">
                <a:solidFill>
                  <a:schemeClr val="tx1">
                    <a:lumMod val="65000"/>
                    <a:lumOff val="35000"/>
                  </a:schemeClr>
                </a:solidFill>
                <a:latin typeface="+mj-lt"/>
              </a:rPr>
              <a:t> </a:t>
            </a:r>
            <a:r>
              <a:rPr lang="en-US" sz="1800" dirty="0" err="1">
                <a:solidFill>
                  <a:schemeClr val="tx1">
                    <a:lumMod val="65000"/>
                    <a:lumOff val="35000"/>
                  </a:schemeClr>
                </a:solidFill>
                <a:latin typeface="+mj-lt"/>
              </a:rPr>
              <a:t>enriquecidos</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4590318" cy="1126462"/>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Capture </a:t>
            </a:r>
            <a:r>
              <a:rPr lang="en-GB" sz="1200" dirty="0" err="1">
                <a:solidFill>
                  <a:srgbClr val="595959"/>
                </a:solidFill>
              </a:rPr>
              <a:t>datos</a:t>
            </a:r>
            <a:r>
              <a:rPr lang="en-GB" sz="1200" dirty="0">
                <a:solidFill>
                  <a:srgbClr val="595959"/>
                </a:solidFill>
              </a:rPr>
              <a:t> de </a:t>
            </a:r>
            <a:r>
              <a:rPr lang="en-GB" sz="1200" dirty="0" err="1">
                <a:solidFill>
                  <a:srgbClr val="595959"/>
                </a:solidFill>
              </a:rPr>
              <a:t>escenarios</a:t>
            </a:r>
            <a:r>
              <a:rPr lang="en-GB" sz="1200" dirty="0">
                <a:solidFill>
                  <a:srgbClr val="595959"/>
                </a:solidFill>
              </a:rPr>
              <a:t> </a:t>
            </a:r>
            <a:r>
              <a:rPr lang="en-GB" sz="1200" dirty="0" err="1">
                <a:solidFill>
                  <a:srgbClr val="595959"/>
                </a:solidFill>
              </a:rPr>
              <a:t>enriquecidos</a:t>
            </a:r>
            <a:r>
              <a:rPr lang="en-GB" sz="1200" dirty="0">
                <a:solidFill>
                  <a:srgbClr val="595959"/>
                </a:solidFill>
              </a:rPr>
              <a:t> a </a:t>
            </a:r>
            <a:r>
              <a:rPr lang="en-GB" sz="1200" dirty="0" err="1">
                <a:solidFill>
                  <a:srgbClr val="595959"/>
                </a:solidFill>
              </a:rPr>
              <a:t>medida</a:t>
            </a:r>
            <a:r>
              <a:rPr lang="en-GB" sz="1200" dirty="0">
                <a:solidFill>
                  <a:srgbClr val="595959"/>
                </a:solidFill>
              </a:rPr>
              <a:t> que </a:t>
            </a:r>
            <a:r>
              <a:rPr lang="en-GB" sz="1200" dirty="0" err="1">
                <a:solidFill>
                  <a:srgbClr val="595959"/>
                </a:solidFill>
              </a:rPr>
              <a:t>ejecuta</a:t>
            </a:r>
            <a:r>
              <a:rPr lang="en-GB" sz="1200" dirty="0">
                <a:solidFill>
                  <a:srgbClr val="595959"/>
                </a:solidFill>
              </a:rPr>
              <a:t> </a:t>
            </a:r>
            <a:r>
              <a:rPr lang="en-GB" sz="1200" dirty="0" err="1">
                <a:solidFill>
                  <a:srgbClr val="595959"/>
                </a:solidFill>
              </a:rPr>
              <a:t>pruebas</a:t>
            </a:r>
            <a:r>
              <a:rPr lang="en-GB" sz="1200" dirty="0">
                <a:solidFill>
                  <a:srgbClr val="595959"/>
                </a:solidFill>
              </a:rPr>
              <a:t> para </a:t>
            </a:r>
            <a:r>
              <a:rPr lang="en-GB" sz="1200" dirty="0" err="1">
                <a:solidFill>
                  <a:srgbClr val="595959"/>
                </a:solidFill>
              </a:rPr>
              <a:t>hacer</a:t>
            </a:r>
            <a:r>
              <a:rPr lang="en-GB" sz="1200" dirty="0">
                <a:solidFill>
                  <a:srgbClr val="595959"/>
                </a:solidFill>
              </a:rPr>
              <a:t> que </a:t>
            </a:r>
            <a:r>
              <a:rPr lang="en-GB" sz="1200" dirty="0" err="1">
                <a:solidFill>
                  <a:srgbClr val="595959"/>
                </a:solidFill>
              </a:rPr>
              <a:t>los</a:t>
            </a:r>
            <a:r>
              <a:rPr lang="en-GB" sz="1200" dirty="0">
                <a:solidFill>
                  <a:srgbClr val="595959"/>
                </a:solidFill>
              </a:rPr>
              <a:t> </a:t>
            </a:r>
            <a:r>
              <a:rPr lang="en-GB" sz="1200" dirty="0" err="1">
                <a:solidFill>
                  <a:srgbClr val="595959"/>
                </a:solidFill>
              </a:rPr>
              <a:t>defectos</a:t>
            </a:r>
            <a:r>
              <a:rPr lang="en-GB" sz="1200" dirty="0">
                <a:solidFill>
                  <a:srgbClr val="595959"/>
                </a:solidFill>
              </a:rPr>
              <a:t> </a:t>
            </a:r>
            <a:r>
              <a:rPr lang="en-GB" sz="1200" dirty="0" err="1">
                <a:solidFill>
                  <a:srgbClr val="595959"/>
                </a:solidFill>
              </a:rPr>
              <a:t>descubiertos</a:t>
            </a:r>
            <a:r>
              <a:rPr lang="en-GB" sz="1200" dirty="0">
                <a:solidFill>
                  <a:srgbClr val="595959"/>
                </a:solidFill>
              </a:rPr>
              <a:t> </a:t>
            </a:r>
            <a:r>
              <a:rPr lang="en-GB" sz="1200" dirty="0" err="1">
                <a:solidFill>
                  <a:srgbClr val="595959"/>
                </a:solidFill>
              </a:rPr>
              <a:t>sean</a:t>
            </a:r>
            <a:r>
              <a:rPr lang="en-GB" sz="1200" dirty="0">
                <a:solidFill>
                  <a:srgbClr val="595959"/>
                </a:solidFill>
              </a:rPr>
              <a:t> </a:t>
            </a:r>
            <a:r>
              <a:rPr lang="en-GB" sz="1200" dirty="0" err="1">
                <a:solidFill>
                  <a:srgbClr val="595959"/>
                </a:solidFill>
              </a:rPr>
              <a:t>procesables</a:t>
            </a:r>
            <a:r>
              <a:rPr lang="en-GB" sz="1200" dirty="0">
                <a:solidFill>
                  <a:srgbClr val="595959"/>
                </a:solidFill>
              </a:rPr>
              <a:t>. Explore </a:t>
            </a:r>
            <a:r>
              <a:rPr lang="en-GB" sz="1200" dirty="0" err="1">
                <a:solidFill>
                  <a:srgbClr val="595959"/>
                </a:solidFill>
              </a:rPr>
              <a:t>los</a:t>
            </a:r>
            <a:r>
              <a:rPr lang="en-GB" sz="1200" dirty="0">
                <a:solidFill>
                  <a:srgbClr val="595959"/>
                </a:solidFill>
              </a:rPr>
              <a:t> </a:t>
            </a:r>
            <a:r>
              <a:rPr lang="en-GB" sz="1200" dirty="0" err="1">
                <a:solidFill>
                  <a:srgbClr val="595959"/>
                </a:solidFill>
              </a:rPr>
              <a:t>casos</a:t>
            </a:r>
            <a:r>
              <a:rPr lang="en-GB" sz="1200" dirty="0">
                <a:solidFill>
                  <a:srgbClr val="595959"/>
                </a:solidFill>
              </a:rPr>
              <a:t> de </a:t>
            </a:r>
            <a:r>
              <a:rPr lang="en-GB" sz="1200" dirty="0" err="1">
                <a:solidFill>
                  <a:srgbClr val="595959"/>
                </a:solidFill>
              </a:rPr>
              <a:t>usuario</a:t>
            </a:r>
            <a:r>
              <a:rPr lang="en-GB" sz="1200" dirty="0">
                <a:solidFill>
                  <a:srgbClr val="595959"/>
                </a:solidFill>
              </a:rPr>
              <a:t> sin </a:t>
            </a:r>
            <a:r>
              <a:rPr lang="en-GB" sz="1200" dirty="0" err="1">
                <a:solidFill>
                  <a:srgbClr val="595959"/>
                </a:solidFill>
              </a:rPr>
              <a:t>casos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ni</a:t>
            </a:r>
            <a:r>
              <a:rPr lang="en-GB" sz="1200" dirty="0">
                <a:solidFill>
                  <a:srgbClr val="595959"/>
                </a:solidFill>
              </a:rPr>
              <a:t> pasos de </a:t>
            </a:r>
            <a:r>
              <a:rPr lang="en-GB" sz="1200" dirty="0" err="1">
                <a:solidFill>
                  <a:srgbClr val="595959"/>
                </a:solidFill>
              </a:rPr>
              <a:t>prueba</a:t>
            </a:r>
            <a:r>
              <a:rPr lang="en-GB" sz="1200" dirty="0">
                <a:solidFill>
                  <a:srgbClr val="595959"/>
                </a:solidFill>
              </a:rPr>
              <a:t>. </a:t>
            </a:r>
            <a:r>
              <a:rPr lang="en-GB" sz="1200" dirty="0" err="1">
                <a:solidFill>
                  <a:srgbClr val="595959"/>
                </a:solidFill>
              </a:rPr>
              <a:t>Puede</a:t>
            </a:r>
            <a:r>
              <a:rPr lang="en-GB" sz="1200" dirty="0">
                <a:solidFill>
                  <a:srgbClr val="595959"/>
                </a:solidFill>
              </a:rPr>
              <a:t> </a:t>
            </a:r>
            <a:r>
              <a:rPr lang="en-GB" sz="1200" dirty="0" err="1">
                <a:solidFill>
                  <a:srgbClr val="595959"/>
                </a:solidFill>
              </a:rPr>
              <a:t>crear</a:t>
            </a:r>
            <a:r>
              <a:rPr lang="en-GB" sz="1200" dirty="0">
                <a:solidFill>
                  <a:srgbClr val="595959"/>
                </a:solidFill>
              </a:rPr>
              <a:t> </a:t>
            </a:r>
            <a:r>
              <a:rPr lang="en-GB" sz="1200" dirty="0" err="1">
                <a:solidFill>
                  <a:srgbClr val="595959"/>
                </a:solidFill>
              </a:rPr>
              <a:t>casos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directamente</a:t>
            </a:r>
            <a:r>
              <a:rPr lang="en-GB" sz="1200" dirty="0">
                <a:solidFill>
                  <a:srgbClr val="595959"/>
                </a:solidFill>
              </a:rPr>
              <a:t> </a:t>
            </a:r>
            <a:r>
              <a:rPr lang="en-GB" sz="1200" dirty="0" err="1">
                <a:solidFill>
                  <a:srgbClr val="595959"/>
                </a:solidFill>
              </a:rPr>
              <a:t>desde</a:t>
            </a:r>
            <a:r>
              <a:rPr lang="en-GB" sz="1200" dirty="0">
                <a:solidFill>
                  <a:srgbClr val="595959"/>
                </a:solidFill>
              </a:rPr>
              <a:t> sus </a:t>
            </a:r>
            <a:r>
              <a:rPr lang="en-GB" sz="1200" dirty="0" err="1">
                <a:solidFill>
                  <a:srgbClr val="595959"/>
                </a:solidFill>
              </a:rPr>
              <a:t>sesiones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exploratorias</a:t>
            </a:r>
            <a:r>
              <a:rPr lang="en-GB" sz="1200" dirty="0">
                <a:solidFill>
                  <a:srgbClr val="595959"/>
                </a:solidFill>
              </a:rPr>
              <a:t>.</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Pruebas</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en</a:t>
            </a:r>
            <a:r>
              <a:rPr lang="en-GB" sz="1800" dirty="0">
                <a:solidFill>
                  <a:schemeClr val="tx1">
                    <a:lumMod val="65000"/>
                    <a:lumOff val="35000"/>
                  </a:schemeClr>
                </a:solidFill>
                <a:latin typeface="+mj-lt"/>
              </a:rPr>
              <a:t> la web y </a:t>
            </a:r>
            <a:r>
              <a:rPr lang="en-GB" sz="1800" dirty="0" err="1">
                <a:solidFill>
                  <a:schemeClr val="tx1">
                    <a:lumMod val="65000"/>
                    <a:lumOff val="35000"/>
                  </a:schemeClr>
                </a:solidFill>
                <a:latin typeface="+mj-lt"/>
              </a:rPr>
              <a:t>en</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escritorio</a:t>
            </a:r>
            <a:endParaRPr lang="en-GB" sz="1800" dirty="0">
              <a:solidFill>
                <a:schemeClr val="tx1">
                  <a:lumMod val="65000"/>
                  <a:lumOff val="35000"/>
                </a:schemeClr>
              </a:solidFill>
              <a:latin typeface="+mj-lt"/>
            </a:endParaRP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Pruebe</a:t>
            </a:r>
            <a:r>
              <a:rPr lang="en-GB" sz="1200" dirty="0">
                <a:solidFill>
                  <a:srgbClr val="595959"/>
                </a:solidFill>
              </a:rPr>
              <a:t> </a:t>
            </a:r>
            <a:r>
              <a:rPr lang="en-GB" sz="1200" dirty="0" err="1">
                <a:solidFill>
                  <a:srgbClr val="595959"/>
                </a:solidFill>
              </a:rPr>
              <a:t>su</a:t>
            </a:r>
            <a:r>
              <a:rPr lang="en-GB" sz="1200" dirty="0">
                <a:solidFill>
                  <a:srgbClr val="595959"/>
                </a:solidFill>
              </a:rPr>
              <a:t> </a:t>
            </a:r>
            <a:r>
              <a:rPr lang="en-GB" sz="1200" dirty="0" err="1">
                <a:solidFill>
                  <a:srgbClr val="595959"/>
                </a:solidFill>
              </a:rPr>
              <a:t>aplicación</a:t>
            </a:r>
            <a:r>
              <a:rPr lang="en-GB" sz="1200" dirty="0">
                <a:solidFill>
                  <a:srgbClr val="595959"/>
                </a:solidFill>
              </a:rPr>
              <a:t> </a:t>
            </a:r>
            <a:r>
              <a:rPr lang="en-GB" sz="1200" dirty="0" err="1">
                <a:solidFill>
                  <a:srgbClr val="595959"/>
                </a:solidFill>
              </a:rPr>
              <a:t>donde</a:t>
            </a:r>
            <a:r>
              <a:rPr lang="en-GB" sz="1200" dirty="0">
                <a:solidFill>
                  <a:srgbClr val="595959"/>
                </a:solidFill>
              </a:rPr>
              <a:t> se </a:t>
            </a:r>
            <a:r>
              <a:rPr lang="en-GB" sz="1200" dirty="0" err="1">
                <a:solidFill>
                  <a:srgbClr val="595959"/>
                </a:solidFill>
              </a:rPr>
              <a:t>encuentra</a:t>
            </a:r>
            <a:r>
              <a:rPr lang="en-GB" sz="1200" dirty="0">
                <a:solidFill>
                  <a:srgbClr val="595959"/>
                </a:solidFill>
              </a:rPr>
              <a:t>. Complete </a:t>
            </a:r>
            <a:r>
              <a:rPr lang="en-GB" sz="1200" dirty="0" err="1">
                <a:solidFill>
                  <a:srgbClr val="595959"/>
                </a:solidFill>
              </a:rPr>
              <a:t>pruebas</a:t>
            </a:r>
            <a:r>
              <a:rPr lang="en-GB" sz="1200" dirty="0">
                <a:solidFill>
                  <a:srgbClr val="595959"/>
                </a:solidFill>
              </a:rPr>
              <a:t> con scripts </a:t>
            </a:r>
            <a:r>
              <a:rPr lang="en-GB" sz="1200" dirty="0" err="1">
                <a:solidFill>
                  <a:srgbClr val="595959"/>
                </a:solidFill>
              </a:rPr>
              <a:t>en</a:t>
            </a:r>
            <a:r>
              <a:rPr lang="en-GB" sz="1200" dirty="0">
                <a:solidFill>
                  <a:srgbClr val="595959"/>
                </a:solidFill>
              </a:rPr>
              <a:t> </a:t>
            </a:r>
            <a:r>
              <a:rPr lang="en-GB" sz="1200" dirty="0" err="1">
                <a:solidFill>
                  <a:srgbClr val="595959"/>
                </a:solidFill>
              </a:rPr>
              <a:t>escenarios</a:t>
            </a:r>
            <a:r>
              <a:rPr lang="en-GB" sz="1200" dirty="0">
                <a:solidFill>
                  <a:srgbClr val="595959"/>
                </a:solidFill>
              </a:rPr>
              <a:t> web o de </a:t>
            </a:r>
            <a:r>
              <a:rPr lang="en-GB" sz="1200" dirty="0" err="1">
                <a:solidFill>
                  <a:srgbClr val="595959"/>
                </a:solidFill>
              </a:rPr>
              <a:t>escritorio</a:t>
            </a:r>
            <a:r>
              <a:rPr lang="en-GB" sz="1200" dirty="0">
                <a:solidFill>
                  <a:srgbClr val="595959"/>
                </a:solidFill>
              </a:rPr>
              <a:t>. </a:t>
            </a:r>
            <a:r>
              <a:rPr lang="en-GB" sz="1200" dirty="0" err="1">
                <a:solidFill>
                  <a:srgbClr val="595959"/>
                </a:solidFill>
              </a:rPr>
              <a:t>Pruebe</a:t>
            </a:r>
            <a:r>
              <a:rPr lang="en-GB" sz="1200" dirty="0">
                <a:solidFill>
                  <a:srgbClr val="595959"/>
                </a:solidFill>
              </a:rPr>
              <a:t> la </a:t>
            </a:r>
            <a:r>
              <a:rPr lang="en-GB" sz="1200" dirty="0" err="1">
                <a:solidFill>
                  <a:srgbClr val="595959"/>
                </a:solidFill>
              </a:rPr>
              <a:t>aplicación</a:t>
            </a:r>
            <a:r>
              <a:rPr lang="en-GB" sz="1200" dirty="0">
                <a:solidFill>
                  <a:srgbClr val="595959"/>
                </a:solidFill>
              </a:rPr>
              <a:t> local </a:t>
            </a:r>
            <a:r>
              <a:rPr lang="en-GB" sz="1200" dirty="0" err="1">
                <a:solidFill>
                  <a:srgbClr val="595959"/>
                </a:solidFill>
              </a:rPr>
              <a:t>desde</a:t>
            </a:r>
            <a:r>
              <a:rPr lang="en-GB" sz="1200" dirty="0">
                <a:solidFill>
                  <a:srgbClr val="595959"/>
                </a:solidFill>
              </a:rPr>
              <a:t> la </a:t>
            </a:r>
            <a:r>
              <a:rPr lang="en-GB" sz="1200" dirty="0" err="1">
                <a:solidFill>
                  <a:srgbClr val="595959"/>
                </a:solidFill>
              </a:rPr>
              <a:t>nube</a:t>
            </a:r>
            <a:r>
              <a:rPr lang="en-GB" sz="1200" dirty="0">
                <a:solidFill>
                  <a:srgbClr val="595959"/>
                </a:solidFill>
              </a:rPr>
              <a:t> y </a:t>
            </a:r>
            <a:r>
              <a:rPr lang="en-GB" sz="1200" dirty="0" err="1">
                <a:solidFill>
                  <a:srgbClr val="595959"/>
                </a:solidFill>
              </a:rPr>
              <a:t>viceversa</a:t>
            </a:r>
            <a:r>
              <a:rPr lang="en-GB" sz="1200" dirty="0">
                <a:solidFill>
                  <a:srgbClr val="595959"/>
                </a:solidFill>
              </a:rPr>
              <a:t>.</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Obtén</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trazabilidad</a:t>
            </a:r>
            <a:r>
              <a:rPr lang="en-GB" sz="1800" dirty="0">
                <a:solidFill>
                  <a:schemeClr val="tx1">
                    <a:lumMod val="65000"/>
                    <a:lumOff val="35000"/>
                  </a:schemeClr>
                </a:solidFill>
                <a:latin typeface="+mj-lt"/>
              </a:rPr>
              <a:t> de principio a fin</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Aproveche</a:t>
            </a:r>
            <a:r>
              <a:rPr lang="en-GB" sz="1200" dirty="0">
                <a:solidFill>
                  <a:srgbClr val="595959"/>
                </a:solidFill>
              </a:rPr>
              <a:t> las </a:t>
            </a:r>
            <a:r>
              <a:rPr lang="en-GB" sz="1200" dirty="0" err="1">
                <a:solidFill>
                  <a:srgbClr val="595959"/>
                </a:solidFill>
              </a:rPr>
              <a:t>mismas</a:t>
            </a:r>
            <a:r>
              <a:rPr lang="en-GB" sz="1200" dirty="0">
                <a:solidFill>
                  <a:srgbClr val="595959"/>
                </a:solidFill>
              </a:rPr>
              <a:t> </a:t>
            </a:r>
            <a:r>
              <a:rPr lang="en-GB" sz="1200" dirty="0" err="1">
                <a:solidFill>
                  <a:srgbClr val="595959"/>
                </a:solidFill>
              </a:rPr>
              <a:t>herramientas</a:t>
            </a:r>
            <a:r>
              <a:rPr lang="en-GB" sz="1200" dirty="0">
                <a:solidFill>
                  <a:srgbClr val="595959"/>
                </a:solidFill>
              </a:rPr>
              <a:t> de </a:t>
            </a:r>
            <a:r>
              <a:rPr lang="en-GB" sz="1200" dirty="0" err="1">
                <a:solidFill>
                  <a:srgbClr val="595959"/>
                </a:solidFill>
              </a:rPr>
              <a:t>prueba</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todos</a:t>
            </a:r>
            <a:r>
              <a:rPr lang="en-GB" sz="1200" dirty="0">
                <a:solidFill>
                  <a:srgbClr val="595959"/>
                </a:solidFill>
              </a:rPr>
              <a:t> sus </a:t>
            </a:r>
            <a:r>
              <a:rPr lang="en-GB" sz="1200" dirty="0" err="1">
                <a:solidFill>
                  <a:srgbClr val="595959"/>
                </a:solidFill>
              </a:rPr>
              <a:t>ingenieros</a:t>
            </a:r>
            <a:r>
              <a:rPr lang="en-GB" sz="1200" dirty="0">
                <a:solidFill>
                  <a:srgbClr val="595959"/>
                </a:solidFill>
              </a:rPr>
              <a:t> y partes </a:t>
            </a:r>
            <a:r>
              <a:rPr lang="en-GB" sz="1200" dirty="0" err="1">
                <a:solidFill>
                  <a:srgbClr val="595959"/>
                </a:solidFill>
              </a:rPr>
              <a:t>interesadas</a:t>
            </a:r>
            <a:r>
              <a:rPr lang="en-GB" sz="1200" dirty="0">
                <a:solidFill>
                  <a:srgbClr val="595959"/>
                </a:solidFill>
              </a:rPr>
              <a:t> </a:t>
            </a:r>
            <a:r>
              <a:rPr lang="en-GB" sz="1200" dirty="0" err="1">
                <a:solidFill>
                  <a:srgbClr val="595959"/>
                </a:solidFill>
              </a:rPr>
              <a:t>en</a:t>
            </a:r>
            <a:r>
              <a:rPr lang="en-GB" sz="1200" dirty="0">
                <a:solidFill>
                  <a:srgbClr val="595959"/>
                </a:solidFill>
              </a:rPr>
              <a:t> las </a:t>
            </a:r>
            <a:r>
              <a:rPr lang="en-GB" sz="1200" dirty="0" err="1">
                <a:solidFill>
                  <a:srgbClr val="595959"/>
                </a:solidFill>
              </a:rPr>
              <a:t>pruebas</a:t>
            </a:r>
            <a:r>
              <a:rPr lang="en-GB" sz="1200" dirty="0">
                <a:solidFill>
                  <a:srgbClr val="595959"/>
                </a:solidFill>
              </a:rPr>
              <a:t> de </a:t>
            </a:r>
            <a:r>
              <a:rPr lang="en-GB" sz="1200" dirty="0" err="1">
                <a:solidFill>
                  <a:srgbClr val="595959"/>
                </a:solidFill>
              </a:rPr>
              <a:t>aceptación</a:t>
            </a:r>
            <a:r>
              <a:rPr lang="en-GB" sz="1200" dirty="0">
                <a:solidFill>
                  <a:srgbClr val="595959"/>
                </a:solidFill>
              </a:rPr>
              <a:t> del </a:t>
            </a:r>
            <a:r>
              <a:rPr lang="en-GB" sz="1200" dirty="0" err="1">
                <a:solidFill>
                  <a:srgbClr val="595959"/>
                </a:solidFill>
              </a:rPr>
              <a:t>usuario</a:t>
            </a:r>
            <a:r>
              <a:rPr lang="en-GB" sz="1200" dirty="0">
                <a:solidFill>
                  <a:srgbClr val="595959"/>
                </a:solidFill>
              </a:rPr>
              <a:t>. </a:t>
            </a:r>
            <a:r>
              <a:rPr lang="en-GB" sz="1200" dirty="0" err="1">
                <a:solidFill>
                  <a:srgbClr val="595959"/>
                </a:solidFill>
              </a:rPr>
              <a:t>Pague</a:t>
            </a:r>
            <a:r>
              <a:rPr lang="en-GB" sz="1200" dirty="0">
                <a:solidFill>
                  <a:srgbClr val="595959"/>
                </a:solidFill>
              </a:rPr>
              <a:t> </a:t>
            </a:r>
            <a:r>
              <a:rPr lang="en-GB" sz="1200" dirty="0" err="1">
                <a:solidFill>
                  <a:srgbClr val="595959"/>
                </a:solidFill>
              </a:rPr>
              <a:t>por</a:t>
            </a:r>
            <a:r>
              <a:rPr lang="en-GB" sz="1200" dirty="0">
                <a:solidFill>
                  <a:srgbClr val="595959"/>
                </a:solidFill>
              </a:rPr>
              <a:t> las </a:t>
            </a:r>
            <a:r>
              <a:rPr lang="en-GB" sz="1200" dirty="0" err="1">
                <a:solidFill>
                  <a:srgbClr val="595959"/>
                </a:solidFill>
              </a:rPr>
              <a:t>herramientas</a:t>
            </a:r>
            <a:r>
              <a:rPr lang="en-GB" sz="1200" dirty="0">
                <a:solidFill>
                  <a:srgbClr val="595959"/>
                </a:solidFill>
              </a:rPr>
              <a:t> solo </a:t>
            </a:r>
            <a:r>
              <a:rPr lang="en-GB" sz="1200" dirty="0" err="1">
                <a:solidFill>
                  <a:srgbClr val="595959"/>
                </a:solidFill>
              </a:rPr>
              <a:t>cuando</a:t>
            </a:r>
            <a:r>
              <a:rPr lang="en-GB" sz="1200" dirty="0">
                <a:solidFill>
                  <a:srgbClr val="595959"/>
                </a:solidFill>
              </a:rPr>
              <a:t> las </a:t>
            </a:r>
            <a:r>
              <a:rPr lang="en-GB" sz="1200" dirty="0" err="1">
                <a:solidFill>
                  <a:srgbClr val="595959"/>
                </a:solidFill>
              </a:rPr>
              <a:t>necesite</a:t>
            </a:r>
            <a:r>
              <a:rPr lang="en-GB" sz="1200" dirty="0">
                <a:solidFill>
                  <a:srgbClr val="595959"/>
                </a:solidFill>
              </a:rPr>
              <a:t>.</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Cree y </a:t>
            </a:r>
            <a:r>
              <a:rPr lang="en-GB" sz="1800" dirty="0" err="1">
                <a:solidFill>
                  <a:schemeClr val="tx1">
                    <a:lumMod val="65000"/>
                    <a:lumOff val="35000"/>
                  </a:schemeClr>
                </a:solidFill>
              </a:rPr>
              <a:t>comparta</a:t>
            </a:r>
            <a:r>
              <a:rPr lang="en-GB" sz="1800" dirty="0">
                <a:solidFill>
                  <a:schemeClr val="tx1">
                    <a:lumMod val="65000"/>
                    <a:lumOff val="35000"/>
                  </a:schemeClr>
                </a:solidFill>
              </a:rPr>
              <a:t> </a:t>
            </a:r>
            <a:r>
              <a:rPr lang="en-GB" sz="1800" dirty="0" err="1">
                <a:solidFill>
                  <a:schemeClr val="tx1">
                    <a:lumMod val="65000"/>
                    <a:lumOff val="35000"/>
                  </a:schemeClr>
                </a:solidFill>
              </a:rPr>
              <a:t>fuentes</a:t>
            </a:r>
            <a:r>
              <a:rPr lang="en-GB" sz="1800" dirty="0">
                <a:solidFill>
                  <a:schemeClr val="tx1">
                    <a:lumMod val="65000"/>
                    <a:lumOff val="35000"/>
                  </a:schemeClr>
                </a:solidFill>
              </a:rPr>
              <a:t> de </a:t>
            </a:r>
            <a:r>
              <a:rPr lang="en-GB" sz="1800" dirty="0" err="1">
                <a:solidFill>
                  <a:schemeClr val="tx1">
                    <a:lumMod val="65000"/>
                    <a:lumOff val="35000"/>
                  </a:schemeClr>
                </a:solidFill>
              </a:rPr>
              <a:t>paquetes</a:t>
            </a:r>
            <a:r>
              <a:rPr lang="en-GB" sz="1800" dirty="0">
                <a:solidFill>
                  <a:schemeClr val="tx1">
                    <a:lumMod val="65000"/>
                    <a:lumOff val="35000"/>
                  </a:schemeClr>
                </a:solidFill>
              </a:rPr>
              <a:t> Maven, </a:t>
            </a:r>
            <a:r>
              <a:rPr lang="en-GB" sz="1800" dirty="0" err="1">
                <a:solidFill>
                  <a:schemeClr val="tx1">
                    <a:lumMod val="65000"/>
                    <a:lumOff val="35000"/>
                  </a:schemeClr>
                </a:solidFill>
              </a:rPr>
              <a:t>npm</a:t>
            </a:r>
            <a:r>
              <a:rPr lang="en-GB" sz="1800" dirty="0">
                <a:solidFill>
                  <a:schemeClr val="tx1">
                    <a:lumMod val="65000"/>
                    <a:lumOff val="35000"/>
                  </a:schemeClr>
                </a:solidFill>
              </a:rPr>
              <a:t> y NuGet de </a:t>
            </a:r>
            <a:r>
              <a:rPr lang="en-GB" sz="1800" dirty="0" err="1">
                <a:solidFill>
                  <a:schemeClr val="tx1">
                    <a:lumMod val="65000"/>
                    <a:lumOff val="35000"/>
                  </a:schemeClr>
                </a:solidFill>
              </a:rPr>
              <a:t>fuentes</a:t>
            </a:r>
            <a:r>
              <a:rPr lang="en-GB" sz="1800" dirty="0">
                <a:solidFill>
                  <a:schemeClr val="tx1">
                    <a:lumMod val="65000"/>
                    <a:lumOff val="35000"/>
                  </a:schemeClr>
                </a:solidFill>
              </a:rPr>
              <a:t> </a:t>
            </a:r>
            <a:r>
              <a:rPr lang="en-GB" sz="1800" dirty="0" err="1">
                <a:solidFill>
                  <a:schemeClr val="tx1">
                    <a:lumMod val="65000"/>
                    <a:lumOff val="35000"/>
                  </a:schemeClr>
                </a:solidFill>
              </a:rPr>
              <a:t>públicas</a:t>
            </a:r>
            <a:r>
              <a:rPr lang="en-GB" sz="1800" dirty="0">
                <a:solidFill>
                  <a:schemeClr val="tx1">
                    <a:lumMod val="65000"/>
                    <a:lumOff val="35000"/>
                  </a:schemeClr>
                </a:solidFill>
              </a:rPr>
              <a:t> y </a:t>
            </a:r>
            <a:r>
              <a:rPr lang="en-GB" sz="1800" dirty="0" err="1">
                <a:solidFill>
                  <a:schemeClr val="tx1">
                    <a:lumMod val="65000"/>
                    <a:lumOff val="35000"/>
                  </a:schemeClr>
                </a:solidFill>
              </a:rPr>
              <a:t>privadas</a:t>
            </a:r>
            <a:r>
              <a:rPr lang="en-GB" sz="1800" dirty="0">
                <a:solidFill>
                  <a:schemeClr val="tx1">
                    <a:lumMod val="65000"/>
                    <a:lumOff val="35000"/>
                  </a:schemeClr>
                </a:solidFill>
              </a:rPr>
              <a:t>, </a:t>
            </a:r>
            <a:r>
              <a:rPr lang="en-GB" sz="1800" dirty="0" err="1">
                <a:solidFill>
                  <a:schemeClr val="tx1">
                    <a:lumMod val="65000"/>
                    <a:lumOff val="35000"/>
                  </a:schemeClr>
                </a:solidFill>
              </a:rPr>
              <a:t>totalmente</a:t>
            </a:r>
            <a:r>
              <a:rPr lang="en-GB" sz="1800" dirty="0">
                <a:solidFill>
                  <a:schemeClr val="tx1">
                    <a:lumMod val="65000"/>
                    <a:lumOff val="35000"/>
                  </a:schemeClr>
                </a:solidFill>
              </a:rPr>
              <a:t> </a:t>
            </a:r>
            <a:r>
              <a:rPr lang="en-GB" sz="1800" dirty="0" err="1">
                <a:solidFill>
                  <a:schemeClr val="tx1">
                    <a:lumMod val="65000"/>
                    <a:lumOff val="35000"/>
                  </a:schemeClr>
                </a:solidFill>
              </a:rPr>
              <a:t>integradas</a:t>
            </a:r>
            <a:r>
              <a:rPr lang="en-GB" sz="1800" dirty="0">
                <a:solidFill>
                  <a:schemeClr val="tx1">
                    <a:lumMod val="65000"/>
                    <a:lumOff val="35000"/>
                  </a:schemeClr>
                </a:solidFill>
              </a:rPr>
              <a:t> </a:t>
            </a:r>
            <a:r>
              <a:rPr lang="en-GB" sz="1800" dirty="0" err="1">
                <a:solidFill>
                  <a:schemeClr val="tx1">
                    <a:lumMod val="65000"/>
                    <a:lumOff val="35000"/>
                  </a:schemeClr>
                </a:solidFill>
              </a:rPr>
              <a:t>en</a:t>
            </a:r>
            <a:r>
              <a:rPr lang="en-GB" sz="1800" dirty="0">
                <a:solidFill>
                  <a:schemeClr val="tx1">
                    <a:lumMod val="65000"/>
                    <a:lumOff val="35000"/>
                  </a:schemeClr>
                </a:solidFill>
              </a:rPr>
              <a:t> </a:t>
            </a:r>
            <a:r>
              <a:rPr lang="en-GB" sz="1800" dirty="0" err="1">
                <a:solidFill>
                  <a:schemeClr val="tx1">
                    <a:lumMod val="65000"/>
                    <a:lumOff val="35000"/>
                  </a:schemeClr>
                </a:solidFill>
              </a:rPr>
              <a:t>canalizaciones</a:t>
            </a:r>
            <a:r>
              <a:rPr lang="en-GB" sz="1800" dirty="0">
                <a:solidFill>
                  <a:schemeClr val="tx1">
                    <a:lumMod val="65000"/>
                    <a:lumOff val="35000"/>
                  </a:schemeClr>
                </a:solidFill>
              </a:rPr>
              <a:t> de CI/CD</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4590319"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Administre todos los tipos de paquetes</a:t>
            </a:r>
            <a:endParaRPr lang="en-US" sz="1800" dirty="0">
              <a:solidFill>
                <a:schemeClr val="tx1">
                  <a:lumMod val="65000"/>
                  <a:lumOff val="35000"/>
                </a:schemeClr>
              </a:solidFill>
              <a:latin typeface="+mj-lt"/>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Obtenga la administración universal de artefactos para Maven, npm y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5095402"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Adición</a:t>
            </a:r>
            <a:r>
              <a:rPr lang="en-GB" sz="1800" dirty="0">
                <a:solidFill>
                  <a:schemeClr val="tx1">
                    <a:lumMod val="65000"/>
                    <a:lumOff val="35000"/>
                  </a:schemeClr>
                </a:solidFill>
                <a:latin typeface="+mj-lt"/>
              </a:rPr>
              <a:t> de </a:t>
            </a:r>
            <a:r>
              <a:rPr lang="en-GB" sz="1800" dirty="0" err="1">
                <a:solidFill>
                  <a:schemeClr val="tx1">
                    <a:lumMod val="65000"/>
                    <a:lumOff val="35000"/>
                  </a:schemeClr>
                </a:solidFill>
                <a:latin typeface="+mj-lt"/>
              </a:rPr>
              <a:t>paquetes</a:t>
            </a:r>
            <a:r>
              <a:rPr lang="en-GB" sz="1800" dirty="0">
                <a:solidFill>
                  <a:schemeClr val="tx1">
                    <a:lumMod val="65000"/>
                    <a:lumOff val="35000"/>
                  </a:schemeClr>
                </a:solidFill>
                <a:latin typeface="+mj-lt"/>
              </a:rPr>
              <a:t> a </a:t>
            </a:r>
            <a:r>
              <a:rPr lang="en-GB" sz="1800" dirty="0" err="1">
                <a:solidFill>
                  <a:schemeClr val="tx1">
                    <a:lumMod val="65000"/>
                    <a:lumOff val="35000"/>
                  </a:schemeClr>
                </a:solidFill>
                <a:latin typeface="+mj-lt"/>
              </a:rPr>
              <a:t>cualquier</a:t>
            </a:r>
            <a:r>
              <a:rPr lang="en-GB" sz="1800" dirty="0">
                <a:solidFill>
                  <a:schemeClr val="tx1">
                    <a:lumMod val="65000"/>
                    <a:lumOff val="35000"/>
                  </a:schemeClr>
                </a:solidFill>
                <a:latin typeface="+mj-lt"/>
              </a:rPr>
              <a:t>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Comparta paquetes y utilice CI/CD, control de versiones y pruebas integrados.</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Comparta el código de manera eficiente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Comparta</a:t>
            </a:r>
            <a:r>
              <a:rPr lang="en-GB" sz="1200" dirty="0">
                <a:solidFill>
                  <a:srgbClr val="595959"/>
                </a:solidFill>
              </a:rPr>
              <a:t> </a:t>
            </a:r>
            <a:r>
              <a:rPr lang="en-GB" sz="1200" dirty="0" err="1">
                <a:solidFill>
                  <a:srgbClr val="595959"/>
                </a:solidFill>
              </a:rPr>
              <a:t>código</a:t>
            </a:r>
            <a:r>
              <a:rPr lang="en-GB" sz="1200" dirty="0">
                <a:solidFill>
                  <a:srgbClr val="595959"/>
                </a:solidFill>
              </a:rPr>
              <a:t> </a:t>
            </a:r>
            <a:r>
              <a:rPr lang="en-GB" sz="1200" dirty="0" err="1">
                <a:solidFill>
                  <a:srgbClr val="595959"/>
                </a:solidFill>
              </a:rPr>
              <a:t>fácilmente</a:t>
            </a:r>
            <a:r>
              <a:rPr lang="en-GB" sz="1200" dirty="0">
                <a:solidFill>
                  <a:srgbClr val="595959"/>
                </a:solidFill>
              </a:rPr>
              <a:t> entre </a:t>
            </a:r>
            <a:r>
              <a:rPr lang="en-GB" sz="1200" dirty="0" err="1">
                <a:solidFill>
                  <a:srgbClr val="595959"/>
                </a:solidFill>
              </a:rPr>
              <a:t>equipos</a:t>
            </a:r>
            <a:r>
              <a:rPr lang="en-GB" sz="1200" dirty="0">
                <a:solidFill>
                  <a:srgbClr val="595959"/>
                </a:solidFill>
              </a:rPr>
              <a:t> </a:t>
            </a:r>
            <a:r>
              <a:rPr lang="en-GB" sz="1200" dirty="0" err="1">
                <a:solidFill>
                  <a:srgbClr val="595959"/>
                </a:solidFill>
              </a:rPr>
              <a:t>pequeños</a:t>
            </a:r>
            <a:r>
              <a:rPr lang="en-GB" sz="1200" dirty="0">
                <a:solidFill>
                  <a:srgbClr val="595959"/>
                </a:solidFill>
              </a:rPr>
              <a:t> y </a:t>
            </a:r>
            <a:r>
              <a:rPr lang="en-GB" sz="1200" dirty="0" err="1">
                <a:solidFill>
                  <a:srgbClr val="595959"/>
                </a:solidFill>
              </a:rPr>
              <a:t>grandes</a:t>
            </a:r>
            <a:r>
              <a:rPr lang="en-GB" sz="1200" dirty="0">
                <a:solidFill>
                  <a:srgbClr val="595959"/>
                </a:solidFill>
              </a:rPr>
              <a:t> </a:t>
            </a:r>
            <a:r>
              <a:rPr lang="en-GB" sz="1200" dirty="0" err="1">
                <a:solidFill>
                  <a:srgbClr val="595959"/>
                </a:solidFill>
              </a:rPr>
              <a:t>empresas</a:t>
            </a:r>
            <a:r>
              <a:rPr lang="en-GB" sz="1200" dirty="0">
                <a:solidFill>
                  <a:srgbClr val="595959"/>
                </a:solidFill>
              </a:rPr>
              <a:t>.</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Ampliación del ecosistema de Azure</a:t>
            </a:r>
            <a:endParaRPr lang="en-US" sz="4000" dirty="0"/>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237585"/>
            <a:ext cx="2061705" cy="3184513"/>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Mezcle y combine para crear flujos de trabajo con herramientas de Microsoft, código abierto o sus herramientas favoritas de terceros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elija las herramientas y las nubes que le gustan</a:t>
            </a:r>
            <a:endParaRPr lang="en-US" dirty="0"/>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399098" y="1706852"/>
            <a:ext cx="2061704" cy="288280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a:t>
            </a:r>
            <a:r>
              <a:rPr lang="en-US" sz="1800" dirty="0" err="1">
                <a:solidFill>
                  <a:schemeClr val="tx1">
                    <a:lumMod val="65000"/>
                    <a:lumOff val="35000"/>
                  </a:schemeClr>
                </a:solidFill>
              </a:rPr>
              <a:t>permite</a:t>
            </a:r>
            <a:r>
              <a:rPr lang="en-US" sz="1800" dirty="0">
                <a:solidFill>
                  <a:schemeClr val="tx1">
                    <a:lumMod val="65000"/>
                    <a:lumOff val="35000"/>
                  </a:schemeClr>
                </a:solidFill>
              </a:rPr>
              <a:t> a </a:t>
            </a:r>
            <a:r>
              <a:rPr lang="en-US" sz="1800" dirty="0" err="1">
                <a:solidFill>
                  <a:schemeClr val="tx1">
                    <a:lumMod val="65000"/>
                    <a:lumOff val="35000"/>
                  </a:schemeClr>
                </a:solidFill>
              </a:rPr>
              <a:t>los</a:t>
            </a:r>
            <a:r>
              <a:rPr lang="en-US" sz="1800" dirty="0">
                <a:solidFill>
                  <a:schemeClr val="tx1">
                    <a:lumMod val="65000"/>
                    <a:lumOff val="35000"/>
                  </a:schemeClr>
                </a:solidFill>
              </a:rPr>
              <a:t> </a:t>
            </a:r>
            <a:r>
              <a:rPr lang="en-US" sz="1800" dirty="0" err="1">
                <a:solidFill>
                  <a:schemeClr val="tx1">
                    <a:lumMod val="65000"/>
                    <a:lumOff val="35000"/>
                  </a:schemeClr>
                </a:solidFill>
              </a:rPr>
              <a:t>desarrolladores</a:t>
            </a:r>
            <a:r>
              <a:rPr lang="en-US" sz="1800" dirty="0">
                <a:solidFill>
                  <a:schemeClr val="tx1">
                    <a:lumMod val="65000"/>
                    <a:lumOff val="35000"/>
                  </a:schemeClr>
                </a:solidFill>
              </a:rPr>
              <a:t> </a:t>
            </a:r>
            <a:r>
              <a:rPr lang="en-US" sz="1800" dirty="0" err="1">
                <a:solidFill>
                  <a:schemeClr val="tx1">
                    <a:lumMod val="65000"/>
                    <a:lumOff val="35000"/>
                  </a:schemeClr>
                </a:solidFill>
              </a:rPr>
              <a:t>elegir</a:t>
            </a:r>
            <a:r>
              <a:rPr lang="en-US" sz="1800" dirty="0">
                <a:solidFill>
                  <a:schemeClr val="tx1">
                    <a:lumMod val="65000"/>
                    <a:lumOff val="35000"/>
                  </a:schemeClr>
                </a:solidFill>
              </a:rPr>
              <a:t> las </a:t>
            </a:r>
            <a:r>
              <a:rPr lang="en-US" sz="1800" dirty="0" err="1">
                <a:solidFill>
                  <a:schemeClr val="tx1">
                    <a:lumMod val="65000"/>
                    <a:lumOff val="35000"/>
                  </a:schemeClr>
                </a:solidFill>
              </a:rPr>
              <a:t>herramientas</a:t>
            </a:r>
            <a:r>
              <a:rPr lang="en-US" sz="1800" dirty="0">
                <a:solidFill>
                  <a:schemeClr val="tx1">
                    <a:lumMod val="65000"/>
                    <a:lumOff val="35000"/>
                  </a:schemeClr>
                </a:solidFill>
              </a:rPr>
              <a:t> </a:t>
            </a:r>
            <a:r>
              <a:rPr lang="en-US" sz="1800" dirty="0" err="1">
                <a:solidFill>
                  <a:schemeClr val="tx1">
                    <a:lumMod val="65000"/>
                    <a:lumOff val="35000"/>
                  </a:schemeClr>
                </a:solidFill>
              </a:rPr>
              <a:t>adecuadas</a:t>
            </a:r>
            <a:r>
              <a:rPr lang="en-US" sz="1800" dirty="0">
                <a:solidFill>
                  <a:schemeClr val="tx1">
                    <a:lumMod val="65000"/>
                    <a:lumOff val="35000"/>
                  </a:schemeClr>
                </a:solidFill>
              </a:rPr>
              <a:t> para </a:t>
            </a:r>
            <a:r>
              <a:rPr lang="en-US" sz="1800" dirty="0" err="1">
                <a:solidFill>
                  <a:schemeClr val="tx1">
                    <a:lumMod val="65000"/>
                    <a:lumOff val="35000"/>
                  </a:schemeClr>
                </a:solidFill>
              </a:rPr>
              <a:t>ellos</a:t>
            </a:r>
            <a:endParaRPr lang="en-US" sz="1800" dirty="0">
              <a:solidFill>
                <a:schemeClr val="tx1">
                  <a:lumMod val="65000"/>
                  <a:lumOff val="35000"/>
                </a:schemeClr>
              </a:solidFill>
            </a:endParaRP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en Microsoft</a:t>
            </a:r>
            <a:endParaRPr lang="en-US" dirty="0"/>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a:solidFill>
                  <a:schemeClr val="accent6"/>
                </a:solidFill>
              </a:rPr>
              <a:t>Datos: Actividad interna del sistema de ingeniería de Microsoft, agosto de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a:t>
            </a:r>
            <a:r>
              <a:rPr lang="en-GB" sz="1400" dirty="0" err="1">
                <a:solidFill>
                  <a:schemeClr val="bg1"/>
                </a:solidFill>
              </a:rPr>
              <a:t>por</a:t>
            </a:r>
            <a:r>
              <a:rPr lang="en-GB" sz="1400" dirty="0">
                <a:solidFill>
                  <a:schemeClr val="bg1"/>
                </a:solidFill>
              </a:rPr>
              <a:t> </a:t>
            </a:r>
            <a:r>
              <a:rPr lang="en-GB" sz="1400" dirty="0" err="1">
                <a:solidFill>
                  <a:schemeClr val="bg1"/>
                </a:solidFill>
              </a:rPr>
              <a:t>mes</a:t>
            </a:r>
            <a:r>
              <a:rPr lang="en-GB" sz="1400" dirty="0">
                <a:solidFill>
                  <a:schemeClr val="bg1"/>
                </a:solidFill>
              </a:rPr>
              <a:t>.</a:t>
            </a:r>
          </a:p>
          <a:p>
            <a:endParaRPr lang="en-GB" sz="1400" dirty="0">
              <a:solidFill>
                <a:schemeClr val="bg1"/>
              </a:solidFill>
            </a:endParaRP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a:t>
            </a:r>
            <a:r>
              <a:rPr lang="en-GB" sz="1400" dirty="0" err="1">
                <a:solidFill>
                  <a:schemeClr val="bg1"/>
                </a:solidFill>
              </a:rPr>
              <a:t>por</a:t>
            </a:r>
            <a:r>
              <a:rPr lang="en-GB" sz="1400" dirty="0">
                <a:solidFill>
                  <a:schemeClr val="bg1"/>
                </a:solidFill>
              </a:rPr>
              <a:t> </a:t>
            </a:r>
            <a:r>
              <a:rPr lang="en-GB" sz="1400" dirty="0" err="1">
                <a:solidFill>
                  <a:schemeClr val="bg1"/>
                </a:solidFill>
              </a:rPr>
              <a:t>mes</a:t>
            </a:r>
            <a:r>
              <a:rPr lang="en-GB" sz="1400" dirty="0">
                <a:solidFill>
                  <a:schemeClr val="bg1"/>
                </a:solidFill>
              </a:rPr>
              <a:t>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a:t>
            </a:r>
            <a:r>
              <a:rPr lang="en-GB" sz="2000" dirty="0" err="1">
                <a:solidFill>
                  <a:schemeClr val="bg1"/>
                </a:solidFill>
              </a:rPr>
              <a:t>por</a:t>
            </a:r>
            <a:r>
              <a:rPr lang="en-GB" sz="2000" dirty="0">
                <a:solidFill>
                  <a:schemeClr val="bg1"/>
                </a:solidFill>
              </a:rPr>
              <a:t> día</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a:t>
            </a:r>
            <a:r>
              <a:rPr lang="en-GB" sz="1400" dirty="0" err="1">
                <a:solidFill>
                  <a:schemeClr val="bg1"/>
                </a:solidFill>
              </a:rPr>
              <a:t>por</a:t>
            </a:r>
            <a:r>
              <a:rPr lang="en-GB" sz="1400" dirty="0">
                <a:solidFill>
                  <a:schemeClr val="bg1"/>
                </a:solidFill>
              </a:rPr>
              <a:t> </a:t>
            </a:r>
            <a:r>
              <a:rPr lang="en-GB" sz="1400" dirty="0" err="1">
                <a:solidFill>
                  <a:schemeClr val="bg1"/>
                </a:solidFill>
              </a:rPr>
              <a:t>mes</a:t>
            </a:r>
            <a:endParaRPr lang="en-GB" sz="1400" dirty="0">
              <a:solidFill>
                <a:schemeClr val="bg1"/>
              </a:solidFill>
            </a:endParaRP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dirty="0">
                <a:solidFill>
                  <a:schemeClr val="bg1"/>
                </a:solidFill>
                <a:latin typeface="+mj-lt"/>
              </a:rPr>
              <a:t>500m</a:t>
            </a:r>
            <a:r>
              <a:rPr lang="en-GB" sz="4800" dirty="0">
                <a:solidFill>
                  <a:schemeClr val="bg1"/>
                </a:solidFill>
              </a:rPr>
              <a:t> </a:t>
            </a:r>
            <a:r>
              <a:rPr lang="en-GB" sz="1400" dirty="0">
                <a:solidFill>
                  <a:schemeClr val="bg1"/>
                </a:solidFill>
              </a:rPr>
              <a:t>Test executions </a:t>
            </a:r>
            <a:r>
              <a:rPr lang="en-GB" sz="1400" dirty="0" err="1">
                <a:solidFill>
                  <a:schemeClr val="bg1"/>
                </a:solidFill>
              </a:rPr>
              <a:t>por</a:t>
            </a:r>
            <a:r>
              <a:rPr lang="en-GB" sz="1400" dirty="0">
                <a:solidFill>
                  <a:schemeClr val="bg1"/>
                </a:solidFill>
              </a:rPr>
              <a:t> día </a:t>
            </a:r>
          </a:p>
          <a:p>
            <a:endParaRPr lang="en-US" sz="1400" dirty="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dirty="0">
                <a:solidFill>
                  <a:schemeClr val="bg1"/>
                </a:solidFill>
                <a:latin typeface="+mj-lt"/>
              </a:rPr>
              <a:t>500k</a:t>
            </a:r>
          </a:p>
          <a:p>
            <a:r>
              <a:rPr lang="en-GB" sz="1400" dirty="0">
                <a:solidFill>
                  <a:schemeClr val="bg1"/>
                </a:solidFill>
              </a:rPr>
              <a:t>Work items </a:t>
            </a:r>
            <a:r>
              <a:rPr lang="en-GB" sz="1400" dirty="0" err="1">
                <a:solidFill>
                  <a:schemeClr val="bg1"/>
                </a:solidFill>
              </a:rPr>
              <a:t>actualizados</a:t>
            </a:r>
            <a:r>
              <a:rPr lang="en-GB" sz="1400" dirty="0">
                <a:solidFill>
                  <a:schemeClr val="bg1"/>
                </a:solidFill>
              </a:rPr>
              <a:t> </a:t>
            </a:r>
            <a:r>
              <a:rPr lang="en-GB" sz="1400" dirty="0" err="1">
                <a:solidFill>
                  <a:schemeClr val="bg1"/>
                </a:solidFill>
              </a:rPr>
              <a:t>por</a:t>
            </a:r>
            <a:r>
              <a:rPr lang="en-GB" sz="1400" dirty="0">
                <a:solidFill>
                  <a:schemeClr val="bg1"/>
                </a:solidFill>
              </a:rPr>
              <a:t> día</a:t>
            </a:r>
            <a:endParaRPr lang="en-US" sz="1400" dirty="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dirty="0">
                <a:solidFill>
                  <a:schemeClr val="bg1"/>
                </a:solidFill>
                <a:latin typeface="+mj-lt"/>
              </a:rPr>
              <a:t>5m</a:t>
            </a:r>
          </a:p>
          <a:p>
            <a:r>
              <a:rPr lang="en-GB" sz="1400" dirty="0">
                <a:solidFill>
                  <a:schemeClr val="bg1"/>
                </a:solidFill>
              </a:rPr>
              <a:t>Work items vistos </a:t>
            </a:r>
            <a:r>
              <a:rPr lang="en-GB" sz="1400" dirty="0" err="1">
                <a:solidFill>
                  <a:schemeClr val="bg1"/>
                </a:solidFill>
              </a:rPr>
              <a:t>por</a:t>
            </a:r>
            <a:r>
              <a:rPr lang="en-GB" sz="1400" dirty="0">
                <a:solidFill>
                  <a:schemeClr val="bg1"/>
                </a:solidFill>
              </a:rPr>
              <a:t> día</a:t>
            </a:r>
            <a:endParaRPr lang="en-US" sz="3600" dirty="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646331"/>
          </a:xfrm>
          <a:prstGeom prst="rect">
            <a:avLst/>
          </a:prstGeom>
        </p:spPr>
        <p:txBody>
          <a:bodyPr wrap="square" lIns="0" rIns="0">
            <a:spAutoFit/>
          </a:bodyPr>
          <a:lstStyle/>
          <a:p>
            <a:r>
              <a:rPr lang="en-US" sz="1800" kern="0">
                <a:cs typeface="Segoe UI Semilight" panose="020B0402040204020203" pitchFamily="34" charset="0"/>
              </a:rPr>
              <a:t>Azure DevOps es la cadena de herramientas elegida por la ingeniería de Microsoft, con más de 90.000 usuarios internos</a:t>
            </a:r>
            <a:endParaRPr lang="en-US" sz="1800" dirty="0"/>
          </a:p>
        </p:txBody>
      </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80" y="-1"/>
            <a:ext cx="12429314" cy="6994525"/>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309410" y="2646393"/>
            <a:ext cx="9590081" cy="1828800"/>
          </a:xfrm>
        </p:spPr>
        <p:txBody>
          <a:bodyPr/>
          <a:lstStyle/>
          <a:p>
            <a:r>
              <a:rPr lang="en-US" dirty="0" err="1"/>
              <a:t>Introducción</a:t>
            </a:r>
            <a:r>
              <a:rPr lang="en-US" dirty="0"/>
              <a:t> a </a:t>
            </a:r>
            <a:br>
              <a:rPr lang="en-US" dirty="0"/>
            </a:br>
            <a:r>
              <a:rPr lang="en-US" dirty="0"/>
              <a:t>Azure DevOps</a:t>
            </a:r>
            <a:br>
              <a:rPr lang="en-US" dirty="0"/>
            </a:b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354" y="1072896"/>
            <a:ext cx="6723121" cy="5772100"/>
          </a:xfrm>
          <a:prstGeom prst="rect">
            <a:avLst/>
          </a:prstGeom>
        </p:spPr>
      </p:pic>
      <p:sp>
        <p:nvSpPr>
          <p:cNvPr id="9" name="Text Placeholder 6">
            <a:extLst>
              <a:ext uri="{FF2B5EF4-FFF2-40B4-BE49-F238E27FC236}">
                <a16:creationId xmlns:a16="http://schemas.microsoft.com/office/drawing/2014/main" id="{CEAAE75D-7DB6-4E10-B7C2-4D5949878FA1}"/>
              </a:ext>
            </a:extLst>
          </p:cNvPr>
          <p:cNvSpPr txBox="1">
            <a:spLocks/>
          </p:cNvSpPr>
          <p:nvPr/>
        </p:nvSpPr>
        <p:spPr>
          <a:xfrm>
            <a:off x="1732153" y="4584192"/>
            <a:ext cx="5943600" cy="1961059"/>
          </a:xfrm>
          <a:prstGeom prst="rect">
            <a:avLst/>
          </a:prstGeom>
          <a:noFill/>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Ing. Ariel </a:t>
            </a:r>
            <a:r>
              <a:rPr lang="en-US" sz="2800" b="1" dirty="0" err="1"/>
              <a:t>Schwindt</a:t>
            </a:r>
            <a:endParaRPr lang="en-US" sz="2800" b="1" dirty="0"/>
          </a:p>
          <a:p>
            <a:r>
              <a:rPr lang="es-AR" dirty="0">
                <a:solidFill>
                  <a:prstClr val="black"/>
                </a:solidFill>
                <a:latin typeface="Source Sans Pro" panose="020B0503030403020204" pitchFamily="34" charset="0"/>
                <a:ea typeface="Source Sans Pro" panose="020B0503030403020204" pitchFamily="34" charset="0"/>
                <a:hlinkClick r:id="rId4"/>
              </a:rPr>
              <a:t>https://www.linkedin.com/in/arielschwindt/</a:t>
            </a:r>
            <a:br>
              <a:rPr lang="es-AR" dirty="0">
                <a:solidFill>
                  <a:prstClr val="black"/>
                </a:solidFill>
                <a:latin typeface="Source Sans Pro" panose="020B0503030403020204" pitchFamily="34" charset="0"/>
                <a:ea typeface="Source Sans Pro" panose="020B0503030403020204" pitchFamily="34" charset="0"/>
              </a:rPr>
            </a:br>
            <a:br>
              <a:rPr lang="en-US" sz="2800" b="1" dirty="0"/>
            </a:br>
            <a:r>
              <a:rPr lang="es-AR" dirty="0">
                <a:solidFill>
                  <a:prstClr val="black"/>
                </a:solidFill>
                <a:latin typeface="Source Sans Pro" panose="020B0503030403020204" pitchFamily="34" charset="0"/>
                <a:ea typeface="Source Sans Pro" panose="020B0503030403020204" pitchFamily="34" charset="0"/>
              </a:rPr>
              <a:t>MS Certified DevOps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Expert</a:t>
            </a:r>
          </a:p>
          <a:p>
            <a:r>
              <a:rPr lang="es-AR" dirty="0">
                <a:solidFill>
                  <a:prstClr val="black"/>
                </a:solidFill>
                <a:latin typeface="Source Sans Pro" panose="020B0503030403020204" pitchFamily="34" charset="0"/>
                <a:ea typeface="Source Sans Pro" panose="020B0503030403020204" pitchFamily="34" charset="0"/>
              </a:rPr>
              <a:t>MS Certified Azure </a:t>
            </a:r>
            <a:r>
              <a:rPr lang="es-AR" dirty="0" err="1">
                <a:solidFill>
                  <a:prstClr val="black"/>
                </a:solidFill>
                <a:latin typeface="Source Sans Pro" panose="020B0503030403020204" pitchFamily="34" charset="0"/>
                <a:ea typeface="Source Sans Pro" panose="020B0503030403020204" pitchFamily="34" charset="0"/>
              </a:rPr>
              <a:t>Developer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r>
              <a:rPr lang="es-AR" dirty="0">
                <a:solidFill>
                  <a:prstClr val="black"/>
                </a:solidFill>
                <a:latin typeface="Source Sans Pro" panose="020B0503030403020204" pitchFamily="34" charset="0"/>
                <a:ea typeface="Source Sans Pro" panose="020B0503030403020204" pitchFamily="34" charset="0"/>
              </a:rPr>
              <a:t>MS </a:t>
            </a:r>
            <a:r>
              <a:rPr lang="es-AR" dirty="0" err="1">
                <a:solidFill>
                  <a:prstClr val="black"/>
                </a:solidFill>
                <a:latin typeface="Source Sans Pro" panose="020B0503030403020204" pitchFamily="34" charset="0"/>
                <a:ea typeface="Source Sans Pro" panose="020B0503030403020204" pitchFamily="34" charset="0"/>
              </a:rPr>
              <a:t>Certified</a:t>
            </a:r>
            <a:r>
              <a:rPr lang="es-AR" dirty="0">
                <a:solidFill>
                  <a:prstClr val="black"/>
                </a:solidFill>
                <a:latin typeface="Source Sans Pro" panose="020B0503030403020204" pitchFamily="34" charset="0"/>
                <a:ea typeface="Source Sans Pro" panose="020B0503030403020204" pitchFamily="34" charset="0"/>
              </a:rPr>
              <a:t> Azure AI </a:t>
            </a:r>
            <a:r>
              <a:rPr lang="es-AR" dirty="0" err="1">
                <a:solidFill>
                  <a:prstClr val="black"/>
                </a:solidFill>
                <a:latin typeface="Source Sans Pro" panose="020B0503030403020204" pitchFamily="34" charset="0"/>
                <a:ea typeface="Source Sans Pro" panose="020B0503030403020204" pitchFamily="34" charset="0"/>
              </a:rPr>
              <a:t>Engineer</a:t>
            </a:r>
            <a:r>
              <a:rPr lang="es-AR" dirty="0">
                <a:solidFill>
                  <a:prstClr val="black"/>
                </a:solidFill>
                <a:latin typeface="Source Sans Pro" panose="020B0503030403020204" pitchFamily="34" charset="0"/>
                <a:ea typeface="Source Sans Pro" panose="020B0503030403020204" pitchFamily="34" charset="0"/>
              </a:rPr>
              <a:t> </a:t>
            </a:r>
            <a:r>
              <a:rPr lang="es-AR" dirty="0" err="1">
                <a:solidFill>
                  <a:prstClr val="black"/>
                </a:solidFill>
                <a:latin typeface="Source Sans Pro" panose="020B0503030403020204" pitchFamily="34" charset="0"/>
                <a:ea typeface="Source Sans Pro" panose="020B0503030403020204" pitchFamily="34" charset="0"/>
              </a:rPr>
              <a:t>Associate</a:t>
            </a:r>
            <a:endParaRPr lang="es-AR" dirty="0">
              <a:solidFill>
                <a:prstClr val="black"/>
              </a:solidFill>
              <a:latin typeface="Source Sans Pro" panose="020B0503030403020204" pitchFamily="34" charset="0"/>
              <a:ea typeface="Source Sans Pro" panose="020B0503030403020204" pitchFamily="34" charset="0"/>
            </a:endParaRPr>
          </a:p>
          <a:p>
            <a:endParaRPr lang="es-AR" dirty="0">
              <a:solidFill>
                <a:prstClr val="black"/>
              </a:solidFill>
              <a:latin typeface="Source Sans Pro" panose="020B0503030403020204" pitchFamily="34" charset="0"/>
              <a:ea typeface="Source Sans Pro" panose="020B0503030403020204" pitchFamily="34" charset="0"/>
            </a:endParaRPr>
          </a:p>
          <a:p>
            <a:endParaRPr lang="es-AR" sz="2000" dirty="0">
              <a:solidFill>
                <a:prstClr val="black"/>
              </a:solidFill>
              <a:latin typeface="Source Sans Pro" panose="020B0503030403020204" pitchFamily="34" charset="0"/>
              <a:ea typeface="Source Sans Pro" panose="020B0503030403020204" pitchFamily="34" charset="0"/>
            </a:endParaRPr>
          </a:p>
        </p:txBody>
      </p:sp>
      <p:pic>
        <p:nvPicPr>
          <p:cNvPr id="2" name="Imagen 1">
            <a:extLst>
              <a:ext uri="{FF2B5EF4-FFF2-40B4-BE49-F238E27FC236}">
                <a16:creationId xmlns:a16="http://schemas.microsoft.com/office/drawing/2014/main" id="{0E7BFD31-7A58-54D4-AA0A-3FEDE83D65E8}"/>
              </a:ext>
            </a:extLst>
          </p:cNvPr>
          <p:cNvPicPr>
            <a:picLocks noChangeAspect="1"/>
          </p:cNvPicPr>
          <p:nvPr/>
        </p:nvPicPr>
        <p:blipFill>
          <a:blip r:embed="rId5"/>
          <a:stretch>
            <a:fillRect/>
          </a:stretch>
        </p:blipFill>
        <p:spPr>
          <a:xfrm>
            <a:off x="203065" y="4475193"/>
            <a:ext cx="1052279" cy="1035029"/>
          </a:xfrm>
          <a:prstGeom prst="rect">
            <a:avLst/>
          </a:prstGeom>
        </p:spPr>
      </p:pic>
      <p:pic>
        <p:nvPicPr>
          <p:cNvPr id="3" name="Imagen 2">
            <a:extLst>
              <a:ext uri="{FF2B5EF4-FFF2-40B4-BE49-F238E27FC236}">
                <a16:creationId xmlns:a16="http://schemas.microsoft.com/office/drawing/2014/main" id="{EB3483DB-76E5-9C81-535B-0C6C423AF39E}"/>
              </a:ext>
            </a:extLst>
          </p:cNvPr>
          <p:cNvPicPr>
            <a:picLocks noChangeAspect="1"/>
          </p:cNvPicPr>
          <p:nvPr/>
        </p:nvPicPr>
        <p:blipFill>
          <a:blip r:embed="rId6"/>
          <a:stretch>
            <a:fillRect/>
          </a:stretch>
        </p:blipFill>
        <p:spPr>
          <a:xfrm>
            <a:off x="203065" y="5510222"/>
            <a:ext cx="1051458" cy="1035029"/>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466112"/>
          </a:xfrm>
          <a:prstGeom prst="rect">
            <a:avLst/>
          </a:prstGeom>
          <a:noFill/>
        </p:spPr>
        <p:txBody>
          <a:bodyPr wrap="square" lIns="182880" tIns="146304" rIns="182880" bIns="146304" rtlCol="0">
            <a:spAutoFit/>
          </a:bodyPr>
          <a:lstStyle/>
          <a:p>
            <a:pPr>
              <a:spcAft>
                <a:spcPts val="3600"/>
              </a:spcAft>
            </a:pPr>
            <a:r>
              <a:rPr lang="en-GB" sz="1800"/>
              <a:t>Planifique de forma más inteligente, colabore mejor y envíe más rápido con un conjunto de servicios de desarrollo modernos
Cualquier desarrollador, cualquier plataforma, cualquier nube. Soporte completo para nube híbrida, local y contenedores.
Use todos los servicios de Azure DevOps o elija exactamente lo que necesita para complementar sus flujos de trabajo existentes
Las mejores compilaciones de su clase para código abierto. Minutos de compilación ilimitados gratuitos para proyectos públicos y hasta 10 trabajos simultáneos gratuitos en Windows, Linux y macOS
Comience de forma gratuita para equipos pequeños, escala para respaldar a las empresas más grandes</a:t>
            </a:r>
            <a:endParaRPr lang="en-GB" sz="1800" dirty="0"/>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dirty="0">
                <a:solidFill>
                  <a:schemeClr val="tx1"/>
                </a:solidFill>
                <a:latin typeface="+mj-lt"/>
              </a:rPr>
              <a:t>10 </a:t>
            </a:r>
            <a:r>
              <a:rPr lang="en-GB" dirty="0" err="1">
                <a:solidFill>
                  <a:schemeClr val="tx1"/>
                </a:solidFill>
                <a:latin typeface="+mj-lt"/>
              </a:rPr>
              <a:t>trabajos</a:t>
            </a:r>
            <a:r>
              <a:rPr lang="en-GB" dirty="0">
                <a:solidFill>
                  <a:schemeClr val="tx1"/>
                </a:solidFill>
                <a:latin typeface="+mj-lt"/>
              </a:rPr>
              <a:t> </a:t>
            </a:r>
            <a:r>
              <a:rPr lang="en-GB" dirty="0" err="1">
                <a:solidFill>
                  <a:schemeClr val="tx1"/>
                </a:solidFill>
                <a:latin typeface="+mj-lt"/>
              </a:rPr>
              <a:t>paralelos</a:t>
            </a:r>
            <a:r>
              <a:rPr lang="en-GB" dirty="0">
                <a:solidFill>
                  <a:schemeClr val="tx1"/>
                </a:solidFill>
                <a:latin typeface="+mj-lt"/>
              </a:rPr>
              <a:t> con </a:t>
            </a:r>
            <a:r>
              <a:rPr lang="en-GB" dirty="0" err="1">
                <a:solidFill>
                  <a:schemeClr val="tx1"/>
                </a:solidFill>
                <a:latin typeface="+mj-lt"/>
              </a:rPr>
              <a:t>minutos</a:t>
            </a:r>
            <a:r>
              <a:rPr lang="en-GB" dirty="0">
                <a:solidFill>
                  <a:schemeClr val="tx1"/>
                </a:solidFill>
                <a:latin typeface="+mj-lt"/>
              </a:rPr>
              <a:t> </a:t>
            </a:r>
            <a:r>
              <a:rPr lang="en-GB" dirty="0" err="1">
                <a:solidFill>
                  <a:schemeClr val="tx1"/>
                </a:solidFill>
                <a:latin typeface="+mj-lt"/>
              </a:rPr>
              <a:t>ilimitados</a:t>
            </a:r>
            <a:r>
              <a:rPr lang="en-GB" dirty="0">
                <a:solidFill>
                  <a:schemeClr val="tx1"/>
                </a:solidFill>
                <a:latin typeface="+mj-lt"/>
              </a:rPr>
              <a:t> para CI/</a:t>
            </a:r>
            <a:r>
              <a:rPr lang="en-GB" dirty="0" err="1">
                <a:solidFill>
                  <a:schemeClr val="tx1"/>
                </a:solidFill>
                <a:latin typeface="+mj-lt"/>
              </a:rPr>
              <a:t>CDAzure</a:t>
            </a:r>
            <a:r>
              <a:rPr lang="en-GB" dirty="0">
                <a:solidFill>
                  <a:schemeClr val="tx1"/>
                </a:solidFill>
                <a:latin typeface="+mj-lt"/>
              </a:rPr>
              <a:t> </a:t>
            </a:r>
            <a:r>
              <a:rPr lang="en-GB" b="0" dirty="0">
                <a:solidFill>
                  <a:schemeClr val="tx1"/>
                </a:solidFill>
                <a:latin typeface="+mj-lt"/>
              </a:rPr>
              <a:t>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vert="horz" wrap="square" lIns="108000" tIns="144000" rIns="108000" bIns="0" rtlCol="0" anchor="t">
            <a:noAutofit/>
          </a:bodyPr>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cs typeface="Segoe UI"/>
              </a:rPr>
              <a:t>Load testing (20,000 VUMs/month)</a:t>
            </a:r>
            <a:endParaRPr lang="en-GB" b="0" dirty="0">
              <a:solidFill>
                <a:schemeClr val="tx1"/>
              </a:solidFill>
            </a:endParaRPr>
          </a:p>
          <a:p>
            <a:pPr marL="177800" indent="-177800">
              <a:buFont typeface="Arial" panose="020B0604020202020204" pitchFamily="34" charset="0"/>
              <a:buChar char="•"/>
            </a:pPr>
            <a:r>
              <a:rPr lang="en-GB" b="0" dirty="0">
                <a:solidFill>
                  <a:schemeClr val="tx1"/>
                </a:solidFill>
              </a:rPr>
              <a:t>Unlimited stakeholders</a:t>
            </a:r>
            <a:endParaRPr lang="en-US" dirty="0">
              <a:solidFill>
                <a:schemeClr val="tx1"/>
              </a:solidFill>
            </a:endParaRPr>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vert="horz" wrap="square" lIns="108000" tIns="144000" rIns="108000" bIns="0" rtlCol="0" anchor="t">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cs typeface="Segoe UI Semibold"/>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err="1">
                <a:solidFill>
                  <a:schemeClr val="tx1"/>
                </a:solidFill>
                <a:latin typeface="+mj-lt"/>
              </a:rPr>
              <a:t>Artifacts</a:t>
            </a:r>
            <a:r>
              <a:rPr lang="en-GB" b="0" dirty="0">
                <a:solidFill>
                  <a:schemeClr val="tx1"/>
                </a:solidFill>
              </a:rPr>
              <a:t>: package management</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cs typeface="Segoe UI"/>
              </a:rPr>
              <a:t>Load testing (20,000 VUMs/month)</a:t>
            </a:r>
          </a:p>
          <a:p>
            <a:pPr marL="177800" indent="-177800">
              <a:buFont typeface="Arial" panose="020B0604020202020204" pitchFamily="34" charset="0"/>
              <a:buChar char="•"/>
            </a:pPr>
            <a:r>
              <a:rPr lang="en-GB" b="0" dirty="0">
                <a:solidFill>
                  <a:schemeClr val="tx1"/>
                </a:solidFill>
              </a:rPr>
              <a:t>Unlimited stakeholders</a:t>
            </a:r>
            <a:endParaRPr lang="en-GB" dirty="0">
              <a:solidFill>
                <a:schemeClr val="tx1"/>
              </a:solidFill>
            </a:endParaRPr>
          </a:p>
          <a:p>
            <a:pPr marL="177800" indent="-177800">
              <a:buFont typeface="Arial" panose="020B0604020202020204" pitchFamily="34" charset="0"/>
              <a:buChar char="•"/>
            </a:pPr>
            <a:r>
              <a:rPr lang="en-GB" b="0" dirty="0">
                <a:solidFill>
                  <a:schemeClr val="tx1"/>
                </a:solidFill>
              </a:rPr>
              <a:t>Visual Studio </a:t>
            </a:r>
            <a:r>
              <a:rPr lang="en-GB" b="0" dirty="0">
                <a:solidFill>
                  <a:schemeClr val="tx1"/>
                </a:solidFill>
                <a:cs typeface="Segoe UI"/>
              </a:rPr>
              <a:t>subscribers included free</a:t>
            </a:r>
            <a:endParaRPr lang="en-GB">
              <a:solidFill>
                <a:schemeClr val="tx1"/>
              </a:solidFill>
              <a:cs typeface="Segoe UI"/>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a:t>Azure DevOps</a:t>
            </a:r>
            <a:endParaRPr lang="en-US"/>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610876B-2108-5230-1114-76800F3C275F}"/>
              </a:ext>
            </a:extLst>
          </p:cNvPr>
          <p:cNvPicPr>
            <a:picLocks noChangeAspect="1"/>
          </p:cNvPicPr>
          <p:nvPr/>
        </p:nvPicPr>
        <p:blipFill>
          <a:blip r:embed="rId3"/>
          <a:stretch>
            <a:fillRect/>
          </a:stretch>
        </p:blipFill>
        <p:spPr>
          <a:xfrm>
            <a:off x="1159772" y="1307794"/>
            <a:ext cx="9901721" cy="4792674"/>
          </a:xfrm>
          <a:prstGeom prst="rect">
            <a:avLst/>
          </a:prstGeom>
        </p:spPr>
      </p:pic>
      <p:sp>
        <p:nvSpPr>
          <p:cNvPr id="11" name="Title 5">
            <a:extLst>
              <a:ext uri="{FF2B5EF4-FFF2-40B4-BE49-F238E27FC236}">
                <a16:creationId xmlns:a16="http://schemas.microsoft.com/office/drawing/2014/main" id="{2EF7CB5B-6FE4-3D1F-E953-94E3198DA97E}"/>
              </a:ext>
            </a:extLst>
          </p:cNvPr>
          <p:cNvSpPr txBox="1">
            <a:spLocks/>
          </p:cNvSpPr>
          <p:nvPr/>
        </p:nvSpPr>
        <p:spPr>
          <a:xfrm>
            <a:off x="434975" y="227014"/>
            <a:ext cx="11563350"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Crear</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una</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en-GB"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cuenta</a:t>
            </a:r>
            <a:r>
              <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p>
        </p:txBody>
      </p:sp>
      <p:sp>
        <p:nvSpPr>
          <p:cNvPr id="16" name="Text Placeholder 3">
            <a:extLst>
              <a:ext uri="{FF2B5EF4-FFF2-40B4-BE49-F238E27FC236}">
                <a16:creationId xmlns:a16="http://schemas.microsoft.com/office/drawing/2014/main" id="{60284F2D-2F71-E80E-2B02-0D867498FB5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2000" b="1" dirty="0">
                <a:solidFill>
                  <a:srgbClr val="0078D7"/>
                </a:solidFill>
                <a:latin typeface="Segoe UI Semibold" panose="020B0702040204020203" pitchFamily="34" charset="0"/>
                <a:cs typeface="Segoe UI Semibold" panose="020B0702040204020203" pitchFamily="34" charset="0"/>
              </a:rPr>
              <a:t>https://</a:t>
            </a:r>
            <a:r>
              <a:rPr lang="en-US" sz="2000" b="1" dirty="0" err="1">
                <a:solidFill>
                  <a:srgbClr val="0078D7"/>
                </a:solidFill>
                <a:latin typeface="Segoe UI Semibold" panose="020B0702040204020203" pitchFamily="34" charset="0"/>
                <a:cs typeface="Segoe UI Semibold" panose="020B0702040204020203" pitchFamily="34" charset="0"/>
              </a:rPr>
              <a:t>azure.microsoft.com</a:t>
            </a:r>
            <a:r>
              <a:rPr lang="en-US" sz="2000" b="1" dirty="0">
                <a:solidFill>
                  <a:srgbClr val="0078D7"/>
                </a:solidFill>
                <a:latin typeface="Segoe UI Semibold" panose="020B0702040204020203" pitchFamily="34" charset="0"/>
                <a:cs typeface="Segoe UI Semibold" panose="020B0702040204020203" pitchFamily="34" charset="0"/>
              </a:rPr>
              <a:t>/es-es/products/</a:t>
            </a:r>
            <a:r>
              <a:rPr lang="en-US" sz="2000" b="1" dirty="0" err="1">
                <a:solidFill>
                  <a:srgbClr val="0078D7"/>
                </a:solidFill>
                <a:latin typeface="Segoe UI Semibold" panose="020B0702040204020203" pitchFamily="34" charset="0"/>
                <a:cs typeface="Segoe UI Semibold" panose="020B0702040204020203" pitchFamily="34" charset="0"/>
              </a:rPr>
              <a:t>devops</a:t>
            </a:r>
            <a:r>
              <a:rPr lang="en-US" sz="2000" b="1" dirty="0">
                <a:solidFill>
                  <a:srgbClr val="0078D7"/>
                </a:solidFill>
                <a:latin typeface="Segoe UI Semibold" panose="020B0702040204020203" pitchFamily="34" charset="0"/>
                <a:cs typeface="Segoe UI Semibold" panose="020B0702040204020203" pitchFamily="34" charset="0"/>
              </a:rPr>
              <a:t>/</a:t>
            </a:r>
          </a:p>
        </p:txBody>
      </p:sp>
      <p:sp>
        <p:nvSpPr>
          <p:cNvPr id="17" name="Oval 11">
            <a:extLst>
              <a:ext uri="{FF2B5EF4-FFF2-40B4-BE49-F238E27FC236}">
                <a16:creationId xmlns:a16="http://schemas.microsoft.com/office/drawing/2014/main" id="{A77BF15C-9DAD-8E78-5DEC-CAFA48AF94E2}"/>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2000" kern="0" dirty="0">
                <a:ln w="19050">
                  <a:noFill/>
                </a:ln>
                <a:solidFill>
                  <a:srgbClr val="0078D7"/>
                </a:solidFill>
                <a:ea typeface="Segoe UI" pitchFamily="34" charset="0"/>
                <a:cs typeface="Segoe UI" pitchFamily="34" charset="0"/>
                <a:sym typeface="Wingdings" panose="05000000000000000000" pitchFamily="2" charset="2"/>
              </a:rPr>
              <a:t></a:t>
            </a:r>
            <a:endParaRPr lang="en-US" sz="2000" kern="0" dirty="0">
              <a:ln w="19050">
                <a:noFill/>
              </a:ln>
              <a:solidFill>
                <a:srgbClr val="0078D7"/>
              </a:solidFill>
              <a:ea typeface="Segoe UI" pitchFamily="34" charset="0"/>
              <a:cs typeface="Segoe UI" pitchFamily="34" charset="0"/>
            </a:endParaRPr>
          </a:p>
        </p:txBody>
      </p:sp>
    </p:spTree>
    <p:extLst>
      <p:ext uri="{BB962C8B-B14F-4D97-AF65-F5344CB8AC3E}">
        <p14:creationId xmlns:p14="http://schemas.microsoft.com/office/powerpoint/2010/main" val="25464495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B8C0223-52C2-F0EC-F70C-74F732406F5E}"/>
              </a:ext>
            </a:extLst>
          </p:cNvPr>
          <p:cNvPicPr>
            <a:picLocks noChangeAspect="1"/>
          </p:cNvPicPr>
          <p:nvPr/>
        </p:nvPicPr>
        <p:blipFill>
          <a:blip r:embed="rId2"/>
          <a:stretch>
            <a:fillRect/>
          </a:stretch>
        </p:blipFill>
        <p:spPr>
          <a:xfrm>
            <a:off x="212035" y="981075"/>
            <a:ext cx="5497778" cy="4916557"/>
          </a:xfrm>
          <a:prstGeom prst="rect">
            <a:avLst/>
          </a:prstGeom>
        </p:spPr>
      </p:pic>
      <p:pic>
        <p:nvPicPr>
          <p:cNvPr id="5" name="Imagen 4">
            <a:extLst>
              <a:ext uri="{FF2B5EF4-FFF2-40B4-BE49-F238E27FC236}">
                <a16:creationId xmlns:a16="http://schemas.microsoft.com/office/drawing/2014/main" id="{F31A579E-73A4-5459-5751-A5F6E2F3C4F5}"/>
              </a:ext>
            </a:extLst>
          </p:cNvPr>
          <p:cNvPicPr>
            <a:picLocks noChangeAspect="1"/>
          </p:cNvPicPr>
          <p:nvPr/>
        </p:nvPicPr>
        <p:blipFill>
          <a:blip r:embed="rId3"/>
          <a:stretch>
            <a:fillRect/>
          </a:stretch>
        </p:blipFill>
        <p:spPr>
          <a:xfrm>
            <a:off x="5763049" y="980574"/>
            <a:ext cx="6458216" cy="4917559"/>
          </a:xfrm>
          <a:prstGeom prst="rect">
            <a:avLst/>
          </a:prstGeom>
        </p:spPr>
      </p:pic>
      <p:sp>
        <p:nvSpPr>
          <p:cNvPr id="6" name="Title 5">
            <a:extLst>
              <a:ext uri="{FF2B5EF4-FFF2-40B4-BE49-F238E27FC236}">
                <a16:creationId xmlns:a16="http://schemas.microsoft.com/office/drawing/2014/main" id="{F4C62DCC-62E7-987A-2756-6DF0D2129451}"/>
              </a:ext>
            </a:extLst>
          </p:cNvPr>
          <p:cNvSpPr txBox="1">
            <a:spLocks/>
          </p:cNvSpPr>
          <p:nvPr/>
        </p:nvSpPr>
        <p:spPr>
          <a:xfrm>
            <a:off x="434975" y="227014"/>
            <a:ext cx="11563350"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a:solidFill>
                  <a:srgbClr val="0078D7"/>
                </a:solidFill>
                <a:latin typeface="Segoe UI Semibold"/>
              </a:rPr>
              <a:t>Login</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124015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A6ED454-07B6-4CF3-BBE4-E9E95F42A420}"/>
              </a:ext>
            </a:extLst>
          </p:cNvPr>
          <p:cNvPicPr>
            <a:picLocks noChangeAspect="1"/>
          </p:cNvPicPr>
          <p:nvPr/>
        </p:nvPicPr>
        <p:blipFill>
          <a:blip r:embed="rId2"/>
          <a:stretch>
            <a:fillRect/>
          </a:stretch>
        </p:blipFill>
        <p:spPr>
          <a:xfrm>
            <a:off x="1255219" y="1236165"/>
            <a:ext cx="9926036" cy="4522194"/>
          </a:xfrm>
          <a:prstGeom prst="rect">
            <a:avLst/>
          </a:prstGeom>
        </p:spPr>
      </p:pic>
      <p:sp>
        <p:nvSpPr>
          <p:cNvPr id="6" name="Title 5">
            <a:extLst>
              <a:ext uri="{FF2B5EF4-FFF2-40B4-BE49-F238E27FC236}">
                <a16:creationId xmlns:a16="http://schemas.microsoft.com/office/drawing/2014/main" id="{FF85B6F5-EC23-9DBC-F3A3-4B64247F0976}"/>
              </a:ext>
            </a:extLst>
          </p:cNvPr>
          <p:cNvSpPr txBox="1">
            <a:spLocks/>
          </p:cNvSpPr>
          <p:nvPr/>
        </p:nvSpPr>
        <p:spPr>
          <a:xfrm>
            <a:off x="434975" y="227014"/>
            <a:ext cx="11563350"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un nuevo </a:t>
            </a:r>
            <a:r>
              <a:rPr lang="en-GB" dirty="0" err="1">
                <a:solidFill>
                  <a:srgbClr val="0078D7"/>
                </a:solidFill>
                <a:latin typeface="Segoe UI Semibold"/>
              </a:rPr>
              <a:t>proyecto</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7610990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1925F31-B958-6234-BE7F-7CB62C37D844}"/>
              </a:ext>
            </a:extLst>
          </p:cNvPr>
          <p:cNvPicPr>
            <a:picLocks noChangeAspect="1"/>
          </p:cNvPicPr>
          <p:nvPr/>
        </p:nvPicPr>
        <p:blipFill>
          <a:blip r:embed="rId2"/>
          <a:stretch>
            <a:fillRect/>
          </a:stretch>
        </p:blipFill>
        <p:spPr>
          <a:xfrm>
            <a:off x="1932885" y="1356490"/>
            <a:ext cx="8827880" cy="5194111"/>
          </a:xfrm>
          <a:prstGeom prst="rect">
            <a:avLst/>
          </a:prstGeom>
        </p:spPr>
      </p:pic>
      <p:sp>
        <p:nvSpPr>
          <p:cNvPr id="6" name="Title 5">
            <a:extLst>
              <a:ext uri="{FF2B5EF4-FFF2-40B4-BE49-F238E27FC236}">
                <a16:creationId xmlns:a16="http://schemas.microsoft.com/office/drawing/2014/main" id="{FF85B6F5-EC23-9DBC-F3A3-4B64247F0976}"/>
              </a:ext>
            </a:extLst>
          </p:cNvPr>
          <p:cNvSpPr txBox="1">
            <a:spLocks/>
          </p:cNvSpPr>
          <p:nvPr/>
        </p:nvSpPr>
        <p:spPr>
          <a:xfrm>
            <a:off x="434975" y="227014"/>
            <a:ext cx="11563350"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Cambiar</a:t>
            </a:r>
            <a:r>
              <a:rPr lang="en-GB" dirty="0">
                <a:solidFill>
                  <a:srgbClr val="0078D7"/>
                </a:solidFill>
                <a:latin typeface="Segoe UI Semibold"/>
              </a:rPr>
              <a:t> </a:t>
            </a:r>
            <a:r>
              <a:rPr lang="en-GB" dirty="0" err="1">
                <a:solidFill>
                  <a:srgbClr val="0078D7"/>
                </a:solidFill>
                <a:latin typeface="Segoe UI Semibold"/>
              </a:rPr>
              <a:t>políticas</a:t>
            </a:r>
            <a:r>
              <a:rPr lang="en-GB" dirty="0">
                <a:solidFill>
                  <a:srgbClr val="0078D7"/>
                </a:solidFill>
                <a:latin typeface="Segoe UI Semibold"/>
              </a:rPr>
              <a:t> de la </a:t>
            </a:r>
            <a:r>
              <a:rPr lang="en-GB" dirty="0" err="1">
                <a:solidFill>
                  <a:srgbClr val="0078D7"/>
                </a:solidFill>
                <a:latin typeface="Segoe UI Semibold"/>
              </a:rPr>
              <a:t>Organización</a:t>
            </a:r>
            <a:r>
              <a:rPr lang="en-GB" dirty="0">
                <a:solidFill>
                  <a:srgbClr val="0078D7"/>
                </a:solidFill>
                <a:latin typeface="Segoe UI Semibold"/>
              </a:rPr>
              <a:t> para </a:t>
            </a:r>
            <a:r>
              <a:rPr lang="en-GB" dirty="0" err="1">
                <a:solidFill>
                  <a:srgbClr val="0078D7"/>
                </a:solidFill>
                <a:latin typeface="Segoe UI Semibold"/>
              </a:rPr>
              <a:t>proyectos</a:t>
            </a:r>
            <a:r>
              <a:rPr lang="en-GB" dirty="0">
                <a:solidFill>
                  <a:srgbClr val="0078D7"/>
                </a:solidFill>
                <a:latin typeface="Segoe UI Semibold"/>
              </a:rPr>
              <a:t> </a:t>
            </a:r>
            <a:r>
              <a:rPr lang="en-GB" dirty="0" err="1">
                <a:solidFill>
                  <a:srgbClr val="0078D7"/>
                </a:solidFill>
                <a:latin typeface="Segoe UI Semibold"/>
              </a:rPr>
              <a:t>públicos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9284464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813B8D8-8E68-EC8C-17BD-64E78143AC25}"/>
              </a:ext>
            </a:extLst>
          </p:cNvPr>
          <p:cNvPicPr>
            <a:picLocks noChangeAspect="1"/>
          </p:cNvPicPr>
          <p:nvPr/>
        </p:nvPicPr>
        <p:blipFill>
          <a:blip r:embed="rId3"/>
          <a:stretch>
            <a:fillRect/>
          </a:stretch>
        </p:blipFill>
        <p:spPr>
          <a:xfrm>
            <a:off x="2332037" y="1198651"/>
            <a:ext cx="7772400" cy="5524875"/>
          </a:xfrm>
          <a:prstGeom prst="rect">
            <a:avLst/>
          </a:prstGeom>
        </p:spPr>
      </p:pic>
      <p:sp>
        <p:nvSpPr>
          <p:cNvPr id="2" name="Title 5">
            <a:extLst>
              <a:ext uri="{FF2B5EF4-FFF2-40B4-BE49-F238E27FC236}">
                <a16:creationId xmlns:a16="http://schemas.microsoft.com/office/drawing/2014/main" id="{1DBF3A9D-1AA1-866C-A1C7-8A8E74958367}"/>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un nuevo Proyecto </a:t>
            </a:r>
            <a:r>
              <a:rPr lang="en-GB" dirty="0" err="1">
                <a:solidFill>
                  <a:srgbClr val="0078D7"/>
                </a:solidFill>
                <a:latin typeface="Segoe UI Semibold"/>
              </a:rPr>
              <a:t>público</a:t>
            </a:r>
            <a:r>
              <a:rPr lang="en-GB" dirty="0">
                <a:solidFill>
                  <a:srgbClr val="0078D7"/>
                </a:solidFill>
                <a:latin typeface="Segoe UI Semibold"/>
              </a:rPr>
              <a:t> Sample01 con </a:t>
            </a:r>
            <a:r>
              <a:rPr lang="en-GB" dirty="0" err="1">
                <a:solidFill>
                  <a:srgbClr val="0078D7"/>
                </a:solidFill>
                <a:latin typeface="Segoe UI Semibold"/>
              </a:rPr>
              <a:t>proceso</a:t>
            </a:r>
            <a:r>
              <a:rPr lang="en-GB" dirty="0">
                <a:solidFill>
                  <a:srgbClr val="0078D7"/>
                </a:solidFill>
                <a:latin typeface="Segoe UI Semibold"/>
              </a:rPr>
              <a:t> Basic</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083140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A646E3-70DA-4E7A-A504-6B7005715411}"/>
              </a:ext>
            </a:extLst>
          </p:cNvPr>
          <p:cNvPicPr>
            <a:picLocks noChangeAspect="1"/>
          </p:cNvPicPr>
          <p:nvPr/>
        </p:nvPicPr>
        <p:blipFill>
          <a:blip r:embed="rId3"/>
          <a:stretch>
            <a:fillRect/>
          </a:stretch>
        </p:blipFill>
        <p:spPr>
          <a:xfrm>
            <a:off x="1798464" y="1192813"/>
            <a:ext cx="8325771" cy="5574698"/>
          </a:xfrm>
          <a:prstGeom prst="rect">
            <a:avLst/>
          </a:prstGeom>
        </p:spPr>
      </p:pic>
      <p:sp>
        <p:nvSpPr>
          <p:cNvPr id="6" name="Title 5">
            <a:extLst>
              <a:ext uri="{FF2B5EF4-FFF2-40B4-BE49-F238E27FC236}">
                <a16:creationId xmlns:a16="http://schemas.microsoft.com/office/drawing/2014/main" id="{F1D070D9-F6B9-8B6B-35F4-FA9DFE085598}"/>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Inicializar</a:t>
            </a:r>
            <a:r>
              <a:rPr lang="en-GB" dirty="0">
                <a:solidFill>
                  <a:srgbClr val="0078D7"/>
                </a:solidFill>
                <a:latin typeface="Segoe UI Semibold"/>
              </a:rPr>
              <a:t> un repo </a:t>
            </a:r>
            <a:r>
              <a:rPr lang="en-GB" dirty="0" err="1">
                <a:solidFill>
                  <a:srgbClr val="0078D7"/>
                </a:solidFill>
                <a:latin typeface="Segoe UI Semibold"/>
              </a:rPr>
              <a:t>vacío</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7" name="Rectángulo 6">
            <a:extLst>
              <a:ext uri="{FF2B5EF4-FFF2-40B4-BE49-F238E27FC236}">
                <a16:creationId xmlns:a16="http://schemas.microsoft.com/office/drawing/2014/main" id="{AD096138-EC71-CF56-EDF6-7E84EF211666}"/>
              </a:ext>
            </a:extLst>
          </p:cNvPr>
          <p:cNvSpPr/>
          <p:nvPr/>
        </p:nvSpPr>
        <p:spPr bwMode="auto">
          <a:xfrm>
            <a:off x="5791200" y="5380383"/>
            <a:ext cx="755374" cy="503582"/>
          </a:xfrm>
          <a:prstGeom prst="rect">
            <a:avLst/>
          </a:prstGeom>
          <a:noFill/>
          <a:ln w="63500" cmpd="sng">
            <a:solidFill>
              <a:srgbClr val="C00000"/>
            </a:solid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46521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813B8D8-8E68-EC8C-17BD-64E78143AC25}"/>
              </a:ext>
            </a:extLst>
          </p:cNvPr>
          <p:cNvPicPr>
            <a:picLocks noChangeAspect="1"/>
          </p:cNvPicPr>
          <p:nvPr/>
        </p:nvPicPr>
        <p:blipFill>
          <a:blip r:embed="rId3"/>
          <a:stretch>
            <a:fillRect/>
          </a:stretch>
        </p:blipFill>
        <p:spPr>
          <a:xfrm>
            <a:off x="2332037" y="1198651"/>
            <a:ext cx="7772400" cy="5524875"/>
          </a:xfrm>
          <a:prstGeom prst="rect">
            <a:avLst/>
          </a:prstGeom>
        </p:spPr>
      </p:pic>
      <p:sp>
        <p:nvSpPr>
          <p:cNvPr id="2" name="Title 5">
            <a:extLst>
              <a:ext uri="{FF2B5EF4-FFF2-40B4-BE49-F238E27FC236}">
                <a16:creationId xmlns:a16="http://schemas.microsoft.com/office/drawing/2014/main" id="{1DBF3A9D-1AA1-866C-A1C7-8A8E74958367}"/>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un nuevo Proyecto </a:t>
            </a:r>
            <a:r>
              <a:rPr lang="en-GB" dirty="0" err="1">
                <a:solidFill>
                  <a:srgbClr val="0078D7"/>
                </a:solidFill>
                <a:latin typeface="Segoe UI Semibold"/>
              </a:rPr>
              <a:t>público</a:t>
            </a:r>
            <a:r>
              <a:rPr lang="en-GB" dirty="0">
                <a:solidFill>
                  <a:srgbClr val="0078D7"/>
                </a:solidFill>
                <a:latin typeface="Segoe UI Semibold"/>
              </a:rPr>
              <a:t> Sample02 con </a:t>
            </a:r>
            <a:r>
              <a:rPr lang="en-GB" dirty="0" err="1">
                <a:solidFill>
                  <a:srgbClr val="0078D7"/>
                </a:solidFill>
                <a:latin typeface="Segoe UI Semibold"/>
              </a:rPr>
              <a:t>proceso</a:t>
            </a:r>
            <a:r>
              <a:rPr lang="en-GB" dirty="0">
                <a:solidFill>
                  <a:srgbClr val="0078D7"/>
                </a:solidFill>
                <a:latin typeface="Segoe UI Semibold"/>
              </a:rPr>
              <a:t> Basic</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4506283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err="1"/>
              <a:t>Qué</a:t>
            </a:r>
            <a:r>
              <a:rPr lang="en-US" spc="-100" dirty="0"/>
              <a:t> es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es la </a:t>
              </a:r>
              <a:r>
                <a:rPr lang="en-US" sz="2800" dirty="0" err="1"/>
                <a:t>unión</a:t>
              </a:r>
              <a:r>
                <a:rPr lang="en-US" sz="2800" dirty="0"/>
                <a:t> de personas, </a:t>
              </a:r>
              <a:r>
                <a:rPr lang="en-US" sz="2800" dirty="0" err="1"/>
                <a:t>procesos</a:t>
              </a:r>
              <a:r>
                <a:rPr lang="en-US" sz="2800" dirty="0"/>
                <a:t> y </a:t>
              </a:r>
              <a:r>
                <a:rPr lang="en-US" sz="2800" dirty="0" err="1"/>
                <a:t>productos</a:t>
              </a:r>
              <a:r>
                <a:rPr lang="en-US" sz="2800" dirty="0"/>
                <a:t> para </a:t>
              </a:r>
              <a:r>
                <a:rPr lang="en-US" sz="2800" dirty="0" err="1"/>
                <a:t>permitir</a:t>
              </a:r>
              <a:r>
                <a:rPr lang="en-US" sz="2800" dirty="0"/>
                <a:t> la </a:t>
              </a:r>
              <a:r>
                <a:rPr lang="en-US" sz="2800" dirty="0" err="1"/>
                <a:t>entrega</a:t>
              </a:r>
              <a:r>
                <a:rPr lang="en-US" sz="2800" dirty="0"/>
                <a:t> continua de valor a sus </a:t>
              </a:r>
              <a:r>
                <a:rPr lang="en-US" sz="2800" dirty="0" err="1"/>
                <a:t>usuarios</a:t>
              </a:r>
              <a:r>
                <a:rPr lang="en-US" sz="2800" dirty="0"/>
                <a:t> finales.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1502737" y="3817478"/>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tx2"/>
                </a:solidFill>
                <a:ea typeface="Segoe UI" pitchFamily="34" charset="0"/>
                <a:cs typeface="Segoe UI" pitchFamily="34" charset="0"/>
              </a:rPr>
              <a:t>Develop</a:t>
            </a:r>
            <a:endParaRPr lang="en-US" sz="1600" dirty="0">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EE3F2E-0C98-CB6A-BA4F-94F34D490B5B}"/>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Importar</a:t>
            </a:r>
            <a:r>
              <a:rPr lang="en-GB" dirty="0">
                <a:solidFill>
                  <a:srgbClr val="0078D7"/>
                </a:solidFill>
                <a:latin typeface="Segoe UI Semibold"/>
              </a:rPr>
              <a:t> un repo </a:t>
            </a:r>
            <a:r>
              <a:rPr lang="en-GB" dirty="0" err="1">
                <a:solidFill>
                  <a:srgbClr val="0078D7"/>
                </a:solidFill>
                <a:latin typeface="Segoe UI Semibold"/>
              </a:rPr>
              <a:t>desde</a:t>
            </a:r>
            <a:r>
              <a:rPr lang="en-GB" dirty="0">
                <a:solidFill>
                  <a:srgbClr val="0078D7"/>
                </a:solidFill>
                <a:latin typeface="Segoe UI Semibold"/>
              </a:rPr>
              <a:t> GitHub</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9" name="CuadroTexto 8">
            <a:extLst>
              <a:ext uri="{FF2B5EF4-FFF2-40B4-BE49-F238E27FC236}">
                <a16:creationId xmlns:a16="http://schemas.microsoft.com/office/drawing/2014/main" id="{A9093C89-90F6-90F7-E679-B9577BFF5F15}"/>
              </a:ext>
            </a:extLst>
          </p:cNvPr>
          <p:cNvSpPr txBox="1"/>
          <p:nvPr/>
        </p:nvSpPr>
        <p:spPr>
          <a:xfrm>
            <a:off x="327991" y="1093524"/>
            <a:ext cx="6937512" cy="374846"/>
          </a:xfrm>
          <a:prstGeom prst="rect">
            <a:avLst/>
          </a:prstGeom>
          <a:noFill/>
        </p:spPr>
        <p:txBody>
          <a:bodyPr wrap="square">
            <a:spAutoFit/>
          </a:bodyPr>
          <a:lstStyle/>
          <a:p>
            <a:r>
              <a:rPr lang="es-AR" dirty="0">
                <a:solidFill>
                  <a:schemeClr val="bg1"/>
                </a:solidFill>
              </a:rPr>
              <a:t>https://</a:t>
            </a:r>
            <a:r>
              <a:rPr lang="es-AR" dirty="0" err="1">
                <a:solidFill>
                  <a:schemeClr val="bg1"/>
                </a:solidFill>
              </a:rPr>
              <a:t>github.com</a:t>
            </a:r>
            <a:r>
              <a:rPr lang="es-AR" dirty="0">
                <a:solidFill>
                  <a:schemeClr val="bg1"/>
                </a:solidFill>
              </a:rPr>
              <a:t>/ingsoft3ucc/</a:t>
            </a:r>
            <a:r>
              <a:rPr lang="es-AR" dirty="0" err="1">
                <a:solidFill>
                  <a:schemeClr val="bg1"/>
                </a:solidFill>
              </a:rPr>
              <a:t>SimpleWebAPI.git</a:t>
            </a:r>
            <a:endParaRPr lang="es-AR" dirty="0">
              <a:solidFill>
                <a:schemeClr val="bg1"/>
              </a:solidFill>
            </a:endParaRPr>
          </a:p>
        </p:txBody>
      </p:sp>
      <p:pic>
        <p:nvPicPr>
          <p:cNvPr id="12" name="Imagen 11">
            <a:extLst>
              <a:ext uri="{FF2B5EF4-FFF2-40B4-BE49-F238E27FC236}">
                <a16:creationId xmlns:a16="http://schemas.microsoft.com/office/drawing/2014/main" id="{E16A1178-59C5-C403-A8C6-F992BE40B641}"/>
              </a:ext>
            </a:extLst>
          </p:cNvPr>
          <p:cNvPicPr>
            <a:picLocks noChangeAspect="1"/>
          </p:cNvPicPr>
          <p:nvPr/>
        </p:nvPicPr>
        <p:blipFill>
          <a:blip r:embed="rId3"/>
          <a:stretch>
            <a:fillRect/>
          </a:stretch>
        </p:blipFill>
        <p:spPr>
          <a:xfrm>
            <a:off x="1099585" y="1717536"/>
            <a:ext cx="9848192" cy="4577245"/>
          </a:xfrm>
          <a:prstGeom prst="rect">
            <a:avLst/>
          </a:prstGeom>
        </p:spPr>
      </p:pic>
      <p:sp>
        <p:nvSpPr>
          <p:cNvPr id="7" name="Rectángulo 6">
            <a:extLst>
              <a:ext uri="{FF2B5EF4-FFF2-40B4-BE49-F238E27FC236}">
                <a16:creationId xmlns:a16="http://schemas.microsoft.com/office/drawing/2014/main" id="{57797B0A-C010-75AF-EBD2-0F27CAB39127}"/>
              </a:ext>
            </a:extLst>
          </p:cNvPr>
          <p:cNvSpPr/>
          <p:nvPr/>
        </p:nvSpPr>
        <p:spPr bwMode="auto">
          <a:xfrm>
            <a:off x="1488698" y="5038450"/>
            <a:ext cx="671406" cy="447603"/>
          </a:xfrm>
          <a:prstGeom prst="rect">
            <a:avLst/>
          </a:prstGeom>
          <a:noFill/>
          <a:ln w="63500" cmpd="sng">
            <a:solidFill>
              <a:srgbClr val="C00000"/>
            </a:solid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19612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6DEE49-0B4B-638C-69FA-9822CA208629}"/>
              </a:ext>
            </a:extLst>
          </p:cNvPr>
          <p:cNvPicPr>
            <a:picLocks noChangeAspect="1"/>
          </p:cNvPicPr>
          <p:nvPr/>
        </p:nvPicPr>
        <p:blipFill>
          <a:blip r:embed="rId3"/>
          <a:stretch>
            <a:fillRect/>
          </a:stretch>
        </p:blipFill>
        <p:spPr>
          <a:xfrm>
            <a:off x="434974" y="1516261"/>
            <a:ext cx="11754541" cy="2923217"/>
          </a:xfrm>
          <a:prstGeom prst="rect">
            <a:avLst/>
          </a:prstGeom>
        </p:spPr>
      </p:pic>
      <p:sp>
        <p:nvSpPr>
          <p:cNvPr id="4" name="Title 5">
            <a:extLst>
              <a:ext uri="{FF2B5EF4-FFF2-40B4-BE49-F238E27FC236}">
                <a16:creationId xmlns:a16="http://schemas.microsoft.com/office/drawing/2014/main" id="{DE8BE077-095F-6D8D-958B-923FA7BEFF54}"/>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Cambiar</a:t>
            </a:r>
            <a:r>
              <a:rPr lang="en-GB" dirty="0">
                <a:solidFill>
                  <a:srgbClr val="0078D7"/>
                </a:solidFill>
                <a:latin typeface="Segoe UI Semibold"/>
              </a:rPr>
              <a:t> </a:t>
            </a:r>
            <a:r>
              <a:rPr lang="en-GB" dirty="0" err="1">
                <a:solidFill>
                  <a:srgbClr val="0078D7"/>
                </a:solidFill>
                <a:latin typeface="Segoe UI Semibold"/>
              </a:rPr>
              <a:t>tipo</a:t>
            </a:r>
            <a:r>
              <a:rPr lang="en-GB" dirty="0">
                <a:solidFill>
                  <a:srgbClr val="0078D7"/>
                </a:solidFill>
                <a:latin typeface="Segoe UI Semibold"/>
              </a:rPr>
              <a:t> de </a:t>
            </a:r>
            <a:r>
              <a:rPr lang="en-GB" dirty="0" err="1">
                <a:solidFill>
                  <a:srgbClr val="0078D7"/>
                </a:solidFill>
                <a:latin typeface="Segoe UI Semibold"/>
              </a:rPr>
              <a:t>Proceso</a:t>
            </a:r>
            <a:r>
              <a:rPr lang="en-GB" dirty="0">
                <a:solidFill>
                  <a:srgbClr val="0078D7"/>
                </a:solidFill>
                <a:latin typeface="Segoe UI Semibold"/>
              </a:rPr>
              <a:t> al Proyecto Sample02</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19193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13F72C6-6EBC-308F-98AC-2D99F703A8F3}"/>
              </a:ext>
            </a:extLst>
          </p:cNvPr>
          <p:cNvPicPr>
            <a:picLocks noChangeAspect="1"/>
          </p:cNvPicPr>
          <p:nvPr/>
        </p:nvPicPr>
        <p:blipFill>
          <a:blip r:embed="rId3"/>
          <a:stretch>
            <a:fillRect/>
          </a:stretch>
        </p:blipFill>
        <p:spPr>
          <a:xfrm>
            <a:off x="2106748" y="1261836"/>
            <a:ext cx="7772400" cy="4778532"/>
          </a:xfrm>
          <a:prstGeom prst="rect">
            <a:avLst/>
          </a:prstGeom>
        </p:spPr>
      </p:pic>
      <p:sp>
        <p:nvSpPr>
          <p:cNvPr id="4" name="Title 5">
            <a:extLst>
              <a:ext uri="{FF2B5EF4-FFF2-40B4-BE49-F238E27FC236}">
                <a16:creationId xmlns:a16="http://schemas.microsoft.com/office/drawing/2014/main" id="{A8A9D34C-A307-D415-9028-2175D54EA1B6}"/>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Sprints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6556801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8A9D34C-A307-D415-9028-2175D54EA1B6}"/>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a:t>
            </a:r>
            <a:r>
              <a:rPr lang="en-GB" dirty="0" err="1">
                <a:solidFill>
                  <a:srgbClr val="0078D7"/>
                </a:solidFill>
                <a:latin typeface="Segoe UI Semibold"/>
              </a:rPr>
              <a:t>distintos</a:t>
            </a:r>
            <a:r>
              <a:rPr lang="en-GB" dirty="0">
                <a:solidFill>
                  <a:srgbClr val="0078D7"/>
                </a:solidFill>
                <a:latin typeface="Segoe UI Semibold"/>
              </a:rPr>
              <a:t> </a:t>
            </a:r>
            <a:r>
              <a:rPr lang="en-GB" dirty="0" err="1">
                <a:solidFill>
                  <a:srgbClr val="0078D7"/>
                </a:solidFill>
                <a:latin typeface="Segoe UI Semibold"/>
              </a:rPr>
              <a:t>tipos</a:t>
            </a:r>
            <a:r>
              <a:rPr lang="en-GB" dirty="0">
                <a:solidFill>
                  <a:srgbClr val="0078D7"/>
                </a:solidFill>
                <a:latin typeface="Segoe UI Semibold"/>
              </a:rPr>
              <a:t> de </a:t>
            </a:r>
            <a:r>
              <a:rPr lang="en-GB" dirty="0" err="1">
                <a:solidFill>
                  <a:srgbClr val="0078D7"/>
                </a:solidFill>
                <a:latin typeface="Segoe UI Semibold"/>
              </a:rPr>
              <a:t>WorkItems</a:t>
            </a:r>
            <a:endParaRPr lang="en-GB" dirty="0">
              <a:solidFill>
                <a:srgbClr val="0078D7"/>
              </a:solidFill>
              <a:latin typeface="Segoe UI Semibold"/>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3" name="Imagen 2">
            <a:extLst>
              <a:ext uri="{FF2B5EF4-FFF2-40B4-BE49-F238E27FC236}">
                <a16:creationId xmlns:a16="http://schemas.microsoft.com/office/drawing/2014/main" id="{C03C9C02-424C-068D-E6BD-2505D55982EB}"/>
              </a:ext>
            </a:extLst>
          </p:cNvPr>
          <p:cNvPicPr>
            <a:picLocks noChangeAspect="1"/>
          </p:cNvPicPr>
          <p:nvPr/>
        </p:nvPicPr>
        <p:blipFill>
          <a:blip r:embed="rId3"/>
          <a:stretch>
            <a:fillRect/>
          </a:stretch>
        </p:blipFill>
        <p:spPr>
          <a:xfrm>
            <a:off x="1580487" y="1238115"/>
            <a:ext cx="9275500" cy="4518293"/>
          </a:xfrm>
          <a:prstGeom prst="rect">
            <a:avLst/>
          </a:prstGeom>
        </p:spPr>
      </p:pic>
    </p:spTree>
    <p:extLst>
      <p:ext uri="{BB962C8B-B14F-4D97-AF65-F5344CB8AC3E}">
        <p14:creationId xmlns:p14="http://schemas.microsoft.com/office/powerpoint/2010/main" val="13788618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778E55A-33B9-3178-0856-EF6475EAE354}"/>
              </a:ext>
            </a:extLst>
          </p:cNvPr>
          <p:cNvPicPr>
            <a:picLocks noChangeAspect="1"/>
          </p:cNvPicPr>
          <p:nvPr/>
        </p:nvPicPr>
        <p:blipFill>
          <a:blip r:embed="rId3"/>
          <a:stretch>
            <a:fillRect/>
          </a:stretch>
        </p:blipFill>
        <p:spPr>
          <a:xfrm>
            <a:off x="896636" y="1732964"/>
            <a:ext cx="10846951" cy="3925713"/>
          </a:xfrm>
          <a:prstGeom prst="rect">
            <a:avLst/>
          </a:prstGeom>
        </p:spPr>
      </p:pic>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Crear</a:t>
            </a:r>
            <a:r>
              <a:rPr lang="en-GB" dirty="0">
                <a:solidFill>
                  <a:srgbClr val="0078D7"/>
                </a:solidFill>
                <a:latin typeface="Segoe UI Semibold"/>
              </a:rPr>
              <a:t> un Pipeline</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060068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4171CA1C-48F1-E2EA-E917-65350B57467D}"/>
              </a:ext>
            </a:extLst>
          </p:cNvPr>
          <p:cNvSpPr txBox="1">
            <a:spLocks/>
          </p:cNvSpPr>
          <p:nvPr/>
        </p:nvSpPr>
        <p:spPr>
          <a:xfrm>
            <a:off x="434974" y="227014"/>
            <a:ext cx="11770277" cy="754061"/>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GB" dirty="0" err="1">
                <a:solidFill>
                  <a:srgbClr val="0078D7"/>
                </a:solidFill>
                <a:latin typeface="Segoe UI Semibold"/>
              </a:rPr>
              <a:t>Solicitar</a:t>
            </a:r>
            <a:r>
              <a:rPr lang="en-GB" dirty="0">
                <a:solidFill>
                  <a:srgbClr val="0078D7"/>
                </a:solidFill>
                <a:latin typeface="Segoe UI Semibold"/>
              </a:rPr>
              <a:t> </a:t>
            </a:r>
            <a:r>
              <a:rPr lang="en-GB" dirty="0" err="1">
                <a:solidFill>
                  <a:srgbClr val="0078D7"/>
                </a:solidFill>
                <a:latin typeface="Segoe UI Semibold"/>
              </a:rPr>
              <a:t>Acceso</a:t>
            </a:r>
            <a:r>
              <a:rPr lang="en-GB" dirty="0">
                <a:solidFill>
                  <a:srgbClr val="0078D7"/>
                </a:solidFill>
                <a:latin typeface="Segoe UI Semibold"/>
              </a:rPr>
              <a:t> a MS para la </a:t>
            </a:r>
            <a:r>
              <a:rPr lang="en-GB" dirty="0" err="1">
                <a:solidFill>
                  <a:srgbClr val="0078D7"/>
                </a:solidFill>
                <a:latin typeface="Segoe UI Semibold"/>
              </a:rPr>
              <a:t>ejecución</a:t>
            </a:r>
            <a:r>
              <a:rPr lang="en-GB" dirty="0">
                <a:solidFill>
                  <a:srgbClr val="0078D7"/>
                </a:solidFill>
                <a:latin typeface="Segoe UI Semibold"/>
              </a:rPr>
              <a:t> de pipelines</a:t>
            </a:r>
            <a:endParaRPr kumimoji="0" lang="en-GB"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2" name="Imagen 1">
            <a:extLst>
              <a:ext uri="{FF2B5EF4-FFF2-40B4-BE49-F238E27FC236}">
                <a16:creationId xmlns:a16="http://schemas.microsoft.com/office/drawing/2014/main" id="{477E02CD-6E10-B4E3-81E6-A2357EB1305E}"/>
              </a:ext>
            </a:extLst>
          </p:cNvPr>
          <p:cNvPicPr>
            <a:picLocks noChangeAspect="1"/>
          </p:cNvPicPr>
          <p:nvPr/>
        </p:nvPicPr>
        <p:blipFill>
          <a:blip r:embed="rId3"/>
          <a:stretch>
            <a:fillRect/>
          </a:stretch>
        </p:blipFill>
        <p:spPr>
          <a:xfrm>
            <a:off x="2332037" y="1629217"/>
            <a:ext cx="7772400" cy="3736089"/>
          </a:xfrm>
          <a:prstGeom prst="rect">
            <a:avLst/>
          </a:prstGeom>
        </p:spPr>
      </p:pic>
    </p:spTree>
    <p:extLst>
      <p:ext uri="{BB962C8B-B14F-4D97-AF65-F5344CB8AC3E}">
        <p14:creationId xmlns:p14="http://schemas.microsoft.com/office/powerpoint/2010/main" val="1081226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Las empresas de DevOps de alto rendimiento logran...</a:t>
            </a:r>
            <a:endParaRPr lang="en-US" dirty="0"/>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dirty="0">
                <a:ln w="3175">
                  <a:noFill/>
                </a:ln>
                <a:latin typeface="+mj-lt"/>
                <a:cs typeface="Segoe UI Semilight" panose="020B0402040204020203" pitchFamily="34" charset="0"/>
              </a:rPr>
              <a:t>Faster</a:t>
            </a:r>
          </a:p>
          <a:p>
            <a:pPr algn="ctr" defTabSz="914016">
              <a:spcBef>
                <a:spcPts val="784"/>
              </a:spcBef>
              <a:defRPr/>
            </a:pPr>
            <a:r>
              <a:rPr lang="en-US" sz="2353" spc="10" dirty="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2,604x Faster Mean </a:t>
            </a:r>
          </a:p>
          <a:p>
            <a:pPr algn="ctr" defTabSz="914016">
              <a:spcBef>
                <a:spcPts val="784"/>
              </a:spcBef>
              <a:defRPr/>
            </a:pPr>
            <a:r>
              <a:rPr lang="en-US" sz="2353"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4975" y="1035079"/>
            <a:ext cx="11565520" cy="830997"/>
          </a:xfrm>
        </p:spPr>
        <p:txBody>
          <a:bodyPr/>
          <a:lstStyle/>
          <a:p>
            <a:r>
              <a:rPr lang="en-US" dirty="0"/>
              <a:t>Microsoft Azure es </a:t>
            </a:r>
            <a:r>
              <a:rPr lang="en-US" dirty="0" err="1"/>
              <a:t>una</a:t>
            </a:r>
            <a:r>
              <a:rPr lang="en-US" dirty="0"/>
              <a:t> base </a:t>
            </a:r>
            <a:r>
              <a:rPr lang="en-US" dirty="0" err="1"/>
              <a:t>potente</a:t>
            </a:r>
            <a:r>
              <a:rPr lang="en-US" dirty="0"/>
              <a:t> y flexible para </a:t>
            </a:r>
            <a:r>
              <a:rPr lang="en-US" dirty="0" err="1"/>
              <a:t>aplicaciones</a:t>
            </a:r>
            <a:r>
              <a:rPr lang="en-US" dirty="0"/>
              <a:t> </a:t>
            </a:r>
            <a:r>
              <a:rPr lang="en-US" dirty="0" err="1"/>
              <a:t>pasadas</a:t>
            </a:r>
            <a:r>
              <a:rPr lang="en-US" dirty="0"/>
              <a:t>, </a:t>
            </a:r>
            <a:r>
              <a:rPr lang="en-US" dirty="0" err="1"/>
              <a:t>presentes</a:t>
            </a:r>
            <a:r>
              <a:rPr lang="en-US" dirty="0"/>
              <a:t> y </a:t>
            </a:r>
            <a:r>
              <a:rPr lang="en-US" dirty="0" err="1"/>
              <a:t>futuras</a:t>
            </a:r>
            <a:r>
              <a:rPr lang="en-US" dirty="0"/>
              <a:t>: </a:t>
            </a:r>
            <a:r>
              <a:rPr lang="en-US" dirty="0" err="1"/>
              <a:t>cree</a:t>
            </a:r>
            <a:r>
              <a:rPr lang="en-US" dirty="0"/>
              <a:t>, </a:t>
            </a:r>
            <a:r>
              <a:rPr lang="en-US" dirty="0" err="1"/>
              <a:t>administre</a:t>
            </a:r>
            <a:r>
              <a:rPr lang="en-US" dirty="0"/>
              <a:t> e </a:t>
            </a:r>
            <a:r>
              <a:rPr lang="en-US" dirty="0" err="1"/>
              <a:t>implemente</a:t>
            </a:r>
            <a:r>
              <a:rPr lang="en-US" dirty="0"/>
              <a:t> </a:t>
            </a:r>
            <a:r>
              <a:rPr lang="en-US" dirty="0" err="1"/>
              <a:t>fácilmente</a:t>
            </a:r>
            <a:r>
              <a:rPr lang="en-US" dirty="0"/>
              <a:t> </a:t>
            </a:r>
            <a:r>
              <a:rPr lang="en-US" dirty="0" err="1"/>
              <a:t>cualquier</a:t>
            </a:r>
            <a:r>
              <a:rPr lang="en-US" dirty="0"/>
              <a:t> </a:t>
            </a:r>
            <a:r>
              <a:rPr lang="en-US" dirty="0" err="1"/>
              <a:t>aplicación</a:t>
            </a:r>
            <a:r>
              <a:rPr lang="en-US" dirty="0"/>
              <a:t> y </a:t>
            </a:r>
            <a:r>
              <a:rPr lang="en-US" dirty="0" err="1"/>
              <a:t>cualquier</a:t>
            </a:r>
            <a:r>
              <a:rPr lang="en-US" dirty="0"/>
              <a:t> stack </a:t>
            </a:r>
            <a:r>
              <a:rPr lang="en-US" dirty="0" err="1"/>
              <a:t>en</a:t>
            </a:r>
            <a:r>
              <a:rPr lang="en-US" dirty="0"/>
              <a:t> </a:t>
            </a:r>
            <a:r>
              <a:rPr lang="en-US" dirty="0" err="1"/>
              <a:t>una</a:t>
            </a:r>
            <a:r>
              <a:rPr lang="en-US" dirty="0"/>
              <a:t> red global </a:t>
            </a:r>
            <a:r>
              <a:rPr lang="en-US" dirty="0" err="1"/>
              <a:t>masiva</a:t>
            </a:r>
            <a:r>
              <a:rPr lang="en-US" dirty="0"/>
              <a:t> </a:t>
            </a:r>
            <a:r>
              <a:rPr lang="en-US" dirty="0" err="1"/>
              <a:t>utilizando</a:t>
            </a:r>
            <a:r>
              <a:rPr lang="en-US" dirty="0"/>
              <a:t> sus </a:t>
            </a:r>
            <a:r>
              <a:rPr lang="en-US" dirty="0" err="1"/>
              <a:t>herramientas</a:t>
            </a:r>
            <a:r>
              <a:rPr lang="en-US" dirty="0"/>
              <a:t> y </a:t>
            </a:r>
            <a:r>
              <a:rPr lang="en-US" dirty="0" err="1"/>
              <a:t>marcos</a:t>
            </a:r>
            <a:r>
              <a:rPr lang="en-US" dirty="0"/>
              <a:t> </a:t>
            </a:r>
            <a:r>
              <a:rPr lang="en-US" dirty="0" err="1"/>
              <a:t>favoritos</a:t>
            </a:r>
            <a:r>
              <a:rPr lang="en-US" dirty="0"/>
              <a:t>.</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a:t>¿Cómo puede ayudar Microsoft?</a:t>
            </a:r>
            <a:endParaRPr lang="en-US" spc="-100" dirty="0"/>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45021" y="4425623"/>
            <a:ext cx="3529293" cy="224676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400" spc="0" dirty="0" err="1">
                <a:ln>
                  <a:noFill/>
                </a:ln>
                <a:solidFill>
                  <a:srgbClr val="000000"/>
                </a:solidFill>
                <a:latin typeface="Segoe UI"/>
                <a:ea typeface="Segoe UI" pitchFamily="34" charset="0"/>
              </a:rPr>
              <a:t>Elección</a:t>
            </a:r>
            <a:r>
              <a:rPr lang="en-US" sz="1400" spc="0" dirty="0">
                <a:ln>
                  <a:noFill/>
                </a:ln>
                <a:solidFill>
                  <a:srgbClr val="000000"/>
                </a:solidFill>
                <a:latin typeface="Segoe UI"/>
                <a:ea typeface="Segoe UI" pitchFamily="34" charset="0"/>
              </a:rPr>
              <a:t> de IaaS, PaaS,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pública</a:t>
            </a:r>
            <a:r>
              <a:rPr lang="en-US" sz="1400" spc="0" dirty="0">
                <a:ln>
                  <a:noFill/>
                </a:ln>
                <a:solidFill>
                  <a:srgbClr val="000000"/>
                </a:solidFill>
                <a:latin typeface="Segoe UI"/>
                <a:ea typeface="Segoe UI" pitchFamily="34" charset="0"/>
              </a:rPr>
              <a:t> o </a:t>
            </a:r>
            <a:r>
              <a:rPr lang="en-US" sz="1400" spc="0" dirty="0" err="1">
                <a:ln>
                  <a:noFill/>
                </a:ln>
                <a:solidFill>
                  <a:srgbClr val="000000"/>
                </a:solidFill>
                <a:latin typeface="Segoe UI"/>
                <a:ea typeface="Segoe UI" pitchFamily="34" charset="0"/>
              </a:rPr>
              <a:t>híbrida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Refleje</a:t>
            </a:r>
            <a:r>
              <a:rPr lang="en-US" sz="1400" spc="0" dirty="0">
                <a:ln>
                  <a:noFill/>
                </a:ln>
                <a:solidFill>
                  <a:srgbClr val="000000"/>
                </a:solidFill>
                <a:latin typeface="Segoe UI"/>
                <a:ea typeface="Segoe UI" pitchFamily="34" charset="0"/>
              </a:rPr>
              <a:t> o </a:t>
            </a:r>
            <a:r>
              <a:rPr lang="en-US" sz="1400" spc="0" dirty="0" err="1">
                <a:ln>
                  <a:noFill/>
                </a:ln>
                <a:solidFill>
                  <a:srgbClr val="000000"/>
                </a:solidFill>
                <a:latin typeface="Segoe UI"/>
                <a:ea typeface="Segoe UI" pitchFamily="34" charset="0"/>
              </a:rPr>
              <a:t>modernice</a:t>
            </a:r>
            <a:r>
              <a:rPr lang="en-US" sz="1400" spc="0" dirty="0">
                <a:ln>
                  <a:noFill/>
                </a:ln>
                <a:solidFill>
                  <a:srgbClr val="000000"/>
                </a:solidFill>
                <a:latin typeface="Segoe UI"/>
                <a:ea typeface="Segoe UI" pitchFamily="34" charset="0"/>
              </a:rPr>
              <a:t> la </a:t>
            </a:r>
            <a:r>
              <a:rPr lang="en-US" sz="1400" spc="0" dirty="0" err="1">
                <a:ln>
                  <a:noFill/>
                </a:ln>
                <a:solidFill>
                  <a:srgbClr val="000000"/>
                </a:solidFill>
                <a:latin typeface="Segoe UI"/>
                <a:ea typeface="Segoe UI" pitchFamily="34" charset="0"/>
              </a:rPr>
              <a:t>infraestructura</a:t>
            </a:r>
            <a:r>
              <a:rPr lang="en-US" sz="1400" spc="0" dirty="0">
                <a:ln>
                  <a:noFill/>
                </a:ln>
                <a:solidFill>
                  <a:srgbClr val="000000"/>
                </a:solidFill>
                <a:latin typeface="Segoe UI"/>
                <a:ea typeface="Segoe UI" pitchFamily="34" charset="0"/>
              </a:rPr>
              <a:t> de </a:t>
            </a:r>
            <a:r>
              <a:rPr lang="en-US" sz="1400" spc="0" dirty="0" err="1">
                <a:ln>
                  <a:noFill/>
                </a:ln>
                <a:solidFill>
                  <a:srgbClr val="000000"/>
                </a:solidFill>
                <a:latin typeface="Segoe UI"/>
                <a:ea typeface="Segoe UI" pitchFamily="34" charset="0"/>
              </a:rPr>
              <a:t>aplicaciones</a:t>
            </a:r>
            <a:r>
              <a:rPr lang="en-US" sz="1400" spc="0" dirty="0">
                <a:ln>
                  <a:noFill/>
                </a:ln>
                <a:solidFill>
                  <a:srgbClr val="000000"/>
                </a:solidFill>
                <a:latin typeface="Segoe UI"/>
                <a:ea typeface="Segoe UI" pitchFamily="34" charset="0"/>
              </a:rPr>
              <a:t> con </a:t>
            </a:r>
            <a:r>
              <a:rPr lang="en-US" sz="1400" spc="0" dirty="0" err="1">
                <a:ln>
                  <a:noFill/>
                </a:ln>
                <a:solidFill>
                  <a:srgbClr val="000000"/>
                </a:solidFill>
                <a:latin typeface="Segoe UI"/>
                <a:ea typeface="Segoe UI" pitchFamily="34" charset="0"/>
              </a:rPr>
              <a:t>máquinas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virtuales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contenedores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microservicios</a:t>
            </a:r>
            <a:r>
              <a:rPr lang="en-US" sz="1400" spc="0" dirty="0">
                <a:ln>
                  <a:noFill/>
                </a:ln>
                <a:solidFill>
                  <a:srgbClr val="000000"/>
                </a:solidFill>
                <a:latin typeface="Segoe UI"/>
                <a:ea typeface="Segoe UI" pitchFamily="34" charset="0"/>
              </a:rPr>
              <a:t> o sin </a:t>
            </a:r>
            <a:r>
              <a:rPr lang="en-US" sz="1400" spc="0" dirty="0" err="1">
                <a:ln>
                  <a:noFill/>
                </a:ln>
                <a:solidFill>
                  <a:srgbClr val="000000"/>
                </a:solidFill>
                <a:latin typeface="Segoe UI"/>
                <a:ea typeface="Segoe UI" pitchFamily="34" charset="0"/>
              </a:rPr>
              <a:t>servidor</a:t>
            </a:r>
            <a:r>
              <a:rPr lang="en-US" sz="1400" spc="0" dirty="0">
                <a:ln>
                  <a:noFill/>
                </a:ln>
                <a:solidFill>
                  <a:srgbClr val="000000"/>
                </a:solidFill>
                <a:latin typeface="Segoe UI"/>
                <a:ea typeface="Segoe UI" pitchFamily="34" charset="0"/>
              </a:rPr>
              <a:t>.
Es compatible con </a:t>
            </a:r>
            <a:r>
              <a:rPr lang="en-US" sz="1400" spc="0" dirty="0" err="1">
                <a:ln>
                  <a:noFill/>
                </a:ln>
                <a:solidFill>
                  <a:srgbClr val="000000"/>
                </a:solidFill>
                <a:latin typeface="Segoe UI"/>
                <a:ea typeface="Segoe UI" pitchFamily="34" charset="0"/>
              </a:rPr>
              <a:t>todas</a:t>
            </a:r>
            <a:r>
              <a:rPr lang="en-US" sz="1400" spc="0" dirty="0">
                <a:ln>
                  <a:noFill/>
                </a:ln>
                <a:solidFill>
                  <a:srgbClr val="000000"/>
                </a:solidFill>
                <a:latin typeface="Segoe UI"/>
                <a:ea typeface="Segoe UI" pitchFamily="34" charset="0"/>
              </a:rPr>
              <a:t> las </a:t>
            </a:r>
            <a:r>
              <a:rPr lang="en-US" sz="1400" spc="0" dirty="0" err="1">
                <a:ln>
                  <a:noFill/>
                </a:ln>
                <a:solidFill>
                  <a:srgbClr val="000000"/>
                </a:solidFill>
                <a:latin typeface="Segoe UI"/>
                <a:ea typeface="Segoe UI" pitchFamily="34" charset="0"/>
              </a:rPr>
              <a:t>etapas</a:t>
            </a:r>
            <a:r>
              <a:rPr lang="en-US" sz="1400" spc="0" dirty="0">
                <a:ln>
                  <a:noFill/>
                </a:ln>
                <a:solidFill>
                  <a:srgbClr val="000000"/>
                </a:solidFill>
                <a:latin typeface="Segoe UI"/>
                <a:ea typeface="Segoe UI" pitchFamily="34" charset="0"/>
              </a:rPr>
              <a:t> del </a:t>
            </a:r>
            <a:r>
              <a:rPr lang="en-US" sz="1400" spc="0" dirty="0" err="1">
                <a:ln>
                  <a:noFill/>
                </a:ln>
                <a:solidFill>
                  <a:srgbClr val="000000"/>
                </a:solidFill>
                <a:latin typeface="Segoe UI"/>
                <a:ea typeface="Segoe UI" pitchFamily="34" charset="0"/>
              </a:rPr>
              <a:t>proceso</a:t>
            </a:r>
            <a:r>
              <a:rPr lang="en-US" sz="1400" spc="0" dirty="0">
                <a:ln>
                  <a:noFill/>
                </a:ln>
                <a:solidFill>
                  <a:srgbClr val="000000"/>
                </a:solidFill>
                <a:latin typeface="Segoe UI"/>
                <a:ea typeface="Segoe UI" pitchFamily="34" charset="0"/>
              </a:rPr>
              <a:t> de </a:t>
            </a:r>
            <a:r>
              <a:rPr lang="en-US" sz="1400" spc="0" dirty="0" err="1">
                <a:ln>
                  <a:noFill/>
                </a:ln>
                <a:solidFill>
                  <a:srgbClr val="000000"/>
                </a:solidFill>
                <a:latin typeface="Segoe UI"/>
                <a:ea typeface="Segoe UI" pitchFamily="34" charset="0"/>
              </a:rPr>
              <a:t>modernización</a:t>
            </a:r>
            <a:r>
              <a:rPr lang="en-US" sz="1400" spc="0" dirty="0">
                <a:ln>
                  <a:noFill/>
                </a:ln>
                <a:solidFill>
                  <a:srgbClr val="000000"/>
                </a:solidFill>
                <a:latin typeface="Segoe UI"/>
                <a:ea typeface="Segoe UI" pitchFamily="34" charset="0"/>
              </a:rPr>
              <a:t> de </a:t>
            </a:r>
            <a:r>
              <a:rPr lang="en-US" sz="1400" spc="0" dirty="0" err="1">
                <a:ln>
                  <a:noFill/>
                </a:ln>
                <a:solidFill>
                  <a:srgbClr val="000000"/>
                </a:solidFill>
                <a:latin typeface="Segoe UI"/>
                <a:ea typeface="Segoe UI" pitchFamily="34" charset="0"/>
              </a:rPr>
              <a:t>aplicaciones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desde</a:t>
            </a:r>
            <a:r>
              <a:rPr lang="en-US" sz="1400" spc="0" dirty="0">
                <a:ln>
                  <a:noFill/>
                </a:ln>
                <a:solidFill>
                  <a:srgbClr val="000000"/>
                </a:solidFill>
                <a:latin typeface="Segoe UI"/>
                <a:ea typeface="Segoe UI" pitchFamily="34" charset="0"/>
              </a:rPr>
              <a:t> la lift-and-shift hasta la </a:t>
            </a:r>
            <a:r>
              <a:rPr lang="en-US" sz="1400" spc="0" dirty="0" err="1">
                <a:ln>
                  <a:noFill/>
                </a:ln>
                <a:solidFill>
                  <a:srgbClr val="000000"/>
                </a:solidFill>
                <a:latin typeface="Segoe UI"/>
                <a:ea typeface="Segoe UI" pitchFamily="34" charset="0"/>
              </a:rPr>
              <a:t>nativa</a:t>
            </a:r>
            <a:r>
              <a:rPr lang="en-US" sz="1400" spc="0" dirty="0">
                <a:ln>
                  <a:noFill/>
                </a:ln>
                <a:solidFill>
                  <a:srgbClr val="000000"/>
                </a:solidFill>
                <a:latin typeface="Segoe UI"/>
                <a:ea typeface="Segoe UI" pitchFamily="34" charset="0"/>
              </a:rPr>
              <a:t> de la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a:t>
            </a:r>
            <a:endParaRPr lang="en-US" sz="1600" spc="0" dirty="0">
              <a:ln>
                <a:noFill/>
              </a:ln>
              <a:solidFill>
                <a:srgbClr val="000000"/>
              </a:solidFill>
              <a:latin typeface="Segoe UI"/>
              <a:ea typeface="Segoe UI" pitchFamily="34" charset="0"/>
            </a:endParaRP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7586"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89739"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31516" y="4309230"/>
            <a:ext cx="3542798"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7208" y="4425621"/>
            <a:ext cx="3529293" cy="144655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400" spc="-20" dirty="0" err="1">
                <a:ln>
                  <a:noFill/>
                </a:ln>
                <a:solidFill>
                  <a:srgbClr val="000000"/>
                </a:solidFill>
                <a:latin typeface="Segoe UI"/>
                <a:ea typeface="Segoe UI" pitchFamily="34" charset="0"/>
              </a:rPr>
              <a:t>Mejore</a:t>
            </a:r>
            <a:r>
              <a:rPr lang="en-US" sz="1400" spc="-20" dirty="0">
                <a:ln>
                  <a:noFill/>
                </a:ln>
                <a:solidFill>
                  <a:srgbClr val="000000"/>
                </a:solidFill>
                <a:latin typeface="Segoe UI"/>
                <a:ea typeface="Segoe UI" pitchFamily="34" charset="0"/>
              </a:rPr>
              <a:t> al </a:t>
            </a:r>
            <a:r>
              <a:rPr lang="en-US" sz="1400" spc="-20" dirty="0" err="1">
                <a:ln>
                  <a:noFill/>
                </a:ln>
                <a:solidFill>
                  <a:srgbClr val="000000"/>
                </a:solidFill>
                <a:latin typeface="Segoe UI"/>
                <a:ea typeface="Segoe UI" pitchFamily="34" charset="0"/>
              </a:rPr>
              <a:t>instante</a:t>
            </a:r>
            <a:r>
              <a:rPr lang="en-US" sz="1400" spc="-20" dirty="0">
                <a:ln>
                  <a:noFill/>
                </a:ln>
                <a:solidFill>
                  <a:srgbClr val="000000"/>
                </a:solidFill>
                <a:latin typeface="Segoe UI"/>
                <a:ea typeface="Segoe UI" pitchFamily="34" charset="0"/>
              </a:rPr>
              <a:t> </a:t>
            </a:r>
            <a:r>
              <a:rPr lang="en-US" sz="1400" spc="-20" dirty="0" err="1">
                <a:ln>
                  <a:noFill/>
                </a:ln>
                <a:solidFill>
                  <a:srgbClr val="000000"/>
                </a:solidFill>
                <a:latin typeface="Segoe UI"/>
                <a:ea typeface="Segoe UI" pitchFamily="34" charset="0"/>
              </a:rPr>
              <a:t>el</a:t>
            </a:r>
            <a:r>
              <a:rPr lang="en-US" sz="1400" spc="-20" dirty="0">
                <a:ln>
                  <a:noFill/>
                </a:ln>
                <a:solidFill>
                  <a:srgbClr val="000000"/>
                </a:solidFill>
                <a:latin typeface="Segoe UI"/>
                <a:ea typeface="Segoe UI" pitchFamily="34" charset="0"/>
              </a:rPr>
              <a:t> </a:t>
            </a:r>
            <a:r>
              <a:rPr lang="en-US" sz="1400" spc="-20" dirty="0" err="1">
                <a:ln>
                  <a:noFill/>
                </a:ln>
                <a:solidFill>
                  <a:srgbClr val="000000"/>
                </a:solidFill>
                <a:latin typeface="Segoe UI"/>
                <a:ea typeface="Segoe UI" pitchFamily="34" charset="0"/>
              </a:rPr>
              <a:t>rendimiento</a:t>
            </a:r>
            <a:r>
              <a:rPr lang="en-US" sz="1400" spc="-20" dirty="0">
                <a:ln>
                  <a:noFill/>
                </a:ln>
                <a:solidFill>
                  <a:srgbClr val="000000"/>
                </a:solidFill>
                <a:latin typeface="Segoe UI"/>
                <a:ea typeface="Segoe UI" pitchFamily="34" charset="0"/>
              </a:rPr>
              <a:t>, la </a:t>
            </a:r>
            <a:r>
              <a:rPr lang="en-US" sz="1400" spc="-20" dirty="0" err="1">
                <a:ln>
                  <a:noFill/>
                </a:ln>
                <a:solidFill>
                  <a:srgbClr val="000000"/>
                </a:solidFill>
                <a:latin typeface="Segoe UI"/>
                <a:ea typeface="Segoe UI" pitchFamily="34" charset="0"/>
              </a:rPr>
              <a:t>escalabilidad</a:t>
            </a:r>
            <a:r>
              <a:rPr lang="en-US" sz="1400" spc="-20" dirty="0">
                <a:ln>
                  <a:noFill/>
                </a:ln>
                <a:solidFill>
                  <a:srgbClr val="000000"/>
                </a:solidFill>
                <a:latin typeface="Segoe UI"/>
                <a:ea typeface="Segoe UI" pitchFamily="34" charset="0"/>
              </a:rPr>
              <a:t> y la </a:t>
            </a:r>
            <a:r>
              <a:rPr lang="en-US" sz="1400" spc="-20" dirty="0" err="1">
                <a:ln>
                  <a:noFill/>
                </a:ln>
                <a:solidFill>
                  <a:srgbClr val="000000"/>
                </a:solidFill>
                <a:latin typeface="Segoe UI"/>
                <a:ea typeface="Segoe UI" pitchFamily="34" charset="0"/>
              </a:rPr>
              <a:t>resiliencia</a:t>
            </a:r>
            <a:r>
              <a:rPr lang="en-US" sz="1400" spc="-20" dirty="0">
                <a:ln>
                  <a:noFill/>
                </a:ln>
                <a:solidFill>
                  <a:srgbClr val="000000"/>
                </a:solidFill>
                <a:latin typeface="Segoe UI"/>
                <a:ea typeface="Segoe UI" pitchFamily="34" charset="0"/>
              </a:rPr>
              <a:t> de sus </a:t>
            </a:r>
            <a:r>
              <a:rPr lang="en-US" sz="1400" spc="-20" dirty="0" err="1">
                <a:ln>
                  <a:noFill/>
                </a:ln>
                <a:solidFill>
                  <a:srgbClr val="000000"/>
                </a:solidFill>
                <a:latin typeface="Segoe UI"/>
                <a:ea typeface="Segoe UI" pitchFamily="34" charset="0"/>
              </a:rPr>
              <a:t>aplicaciones</a:t>
            </a:r>
            <a:r>
              <a:rPr lang="en-US" sz="1400" spc="-20" dirty="0">
                <a:ln>
                  <a:noFill/>
                </a:ln>
                <a:solidFill>
                  <a:srgbClr val="000000"/>
                </a:solidFill>
                <a:latin typeface="Segoe UI"/>
                <a:ea typeface="Segoe UI" pitchFamily="34" charset="0"/>
              </a:rPr>
              <a:t> </a:t>
            </a:r>
            <a:r>
              <a:rPr lang="en-US" sz="1400" spc="-20" dirty="0" err="1">
                <a:ln>
                  <a:noFill/>
                </a:ln>
                <a:solidFill>
                  <a:srgbClr val="000000"/>
                </a:solidFill>
                <a:latin typeface="Segoe UI"/>
                <a:ea typeface="Segoe UI" pitchFamily="34" charset="0"/>
              </a:rPr>
              <a:t>trasladándolas</a:t>
            </a:r>
            <a:r>
              <a:rPr lang="en-US" sz="1400" spc="-20" dirty="0">
                <a:ln>
                  <a:noFill/>
                </a:ln>
                <a:solidFill>
                  <a:srgbClr val="000000"/>
                </a:solidFill>
                <a:latin typeface="Segoe UI"/>
                <a:ea typeface="Segoe UI" pitchFamily="34" charset="0"/>
              </a:rPr>
              <a:t> a la </a:t>
            </a:r>
            <a:r>
              <a:rPr lang="en-US" sz="1400" spc="-20" dirty="0" err="1">
                <a:ln>
                  <a:noFill/>
                </a:ln>
                <a:solidFill>
                  <a:srgbClr val="000000"/>
                </a:solidFill>
                <a:latin typeface="Segoe UI"/>
                <a:ea typeface="Segoe UI" pitchFamily="34" charset="0"/>
              </a:rPr>
              <a:t>nube</a:t>
            </a:r>
            <a:r>
              <a:rPr lang="en-US" sz="1400" spc="-20" dirty="0">
                <a:ln>
                  <a:noFill/>
                </a:ln>
                <a:solidFill>
                  <a:srgbClr val="000000"/>
                </a:solidFill>
                <a:latin typeface="Segoe UI"/>
                <a:ea typeface="Segoe UI" pitchFamily="34" charset="0"/>
              </a:rPr>
              <a:t>.</a:t>
            </a:r>
          </a:p>
          <a:p>
            <a:pPr defTabSz="931935" fontAlgn="base">
              <a:lnSpc>
                <a:spcPct val="100000"/>
              </a:lnSpc>
              <a:spcAft>
                <a:spcPts val="1199"/>
              </a:spcAft>
              <a:defRPr/>
            </a:pPr>
            <a:r>
              <a:rPr lang="en-US" sz="1400" spc="0" dirty="0" err="1">
                <a:ln>
                  <a:noFill/>
                </a:ln>
                <a:solidFill>
                  <a:srgbClr val="000000"/>
                </a:solidFill>
                <a:latin typeface="Segoe UI"/>
                <a:ea typeface="Segoe UI" pitchFamily="34" charset="0"/>
              </a:rPr>
              <a:t>Aumente</a:t>
            </a:r>
            <a:r>
              <a:rPr lang="en-US" sz="1400" spc="0" dirty="0">
                <a:ln>
                  <a:noFill/>
                </a:ln>
                <a:solidFill>
                  <a:srgbClr val="000000"/>
                </a:solidFill>
                <a:latin typeface="Segoe UI"/>
                <a:ea typeface="Segoe UI" pitchFamily="34" charset="0"/>
              </a:rPr>
              <a:t> la </a:t>
            </a:r>
            <a:r>
              <a:rPr lang="en-US" sz="1400" spc="0" dirty="0" err="1">
                <a:ln>
                  <a:noFill/>
                </a:ln>
                <a:solidFill>
                  <a:srgbClr val="000000"/>
                </a:solidFill>
                <a:latin typeface="Segoe UI"/>
                <a:ea typeface="Segoe UI" pitchFamily="34" charset="0"/>
              </a:rPr>
              <a:t>agilidad</a:t>
            </a:r>
            <a:r>
              <a:rPr lang="en-US" sz="1400" spc="0" dirty="0">
                <a:ln>
                  <a:noFill/>
                </a:ln>
                <a:solidFill>
                  <a:srgbClr val="000000"/>
                </a:solidFill>
                <a:latin typeface="Segoe UI"/>
                <a:ea typeface="Segoe UI" pitchFamily="34" charset="0"/>
              </a:rPr>
              <a:t> del </a:t>
            </a:r>
            <a:r>
              <a:rPr lang="en-US" sz="1400" spc="0" dirty="0" err="1">
                <a:ln>
                  <a:noFill/>
                </a:ln>
                <a:solidFill>
                  <a:srgbClr val="000000"/>
                </a:solidFill>
                <a:latin typeface="Segoe UI"/>
                <a:ea typeface="Segoe UI" pitchFamily="34" charset="0"/>
              </a:rPr>
              <a:t>negocio</a:t>
            </a:r>
            <a:r>
              <a:rPr lang="en-US" sz="1400" spc="0" dirty="0">
                <a:ln>
                  <a:noFill/>
                </a:ln>
                <a:solidFill>
                  <a:srgbClr val="000000"/>
                </a:solidFill>
                <a:latin typeface="Segoe UI"/>
                <a:ea typeface="Segoe UI" pitchFamily="34" charset="0"/>
              </a:rPr>
              <a:t> con </a:t>
            </a:r>
            <a:r>
              <a:rPr lang="en-US" sz="1400" spc="0" dirty="0" err="1">
                <a:ln>
                  <a:noFill/>
                </a:ln>
                <a:solidFill>
                  <a:srgbClr val="000000"/>
                </a:solidFill>
                <a:latin typeface="Segoe UI"/>
                <a:ea typeface="Segoe UI" pitchFamily="34" charset="0"/>
              </a:rPr>
              <a:t>capacidades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nativas</a:t>
            </a:r>
            <a:r>
              <a:rPr lang="en-US" sz="1400" spc="0" dirty="0">
                <a:ln>
                  <a:noFill/>
                </a:ln>
                <a:solidFill>
                  <a:srgbClr val="000000"/>
                </a:solidFill>
                <a:latin typeface="Segoe UI"/>
                <a:ea typeface="Segoe UI" pitchFamily="34" charset="0"/>
              </a:rPr>
              <a:t> de la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 y DevOps </a:t>
            </a:r>
            <a:r>
              <a:rPr lang="en-US" sz="1400" spc="0" dirty="0" err="1">
                <a:ln>
                  <a:noFill/>
                </a:ln>
                <a:solidFill>
                  <a:srgbClr val="000000"/>
                </a:solidFill>
                <a:latin typeface="Segoe UI"/>
                <a:ea typeface="Segoe UI" pitchFamily="34" charset="0"/>
              </a:rPr>
              <a:t>integrado</a:t>
            </a:r>
            <a:r>
              <a:rPr lang="en-US" sz="1400" spc="0" dirty="0">
                <a:ln>
                  <a:noFill/>
                </a:ln>
                <a:solidFill>
                  <a:srgbClr val="000000"/>
                </a:solidFill>
                <a:latin typeface="Segoe UI"/>
                <a:ea typeface="Segoe UI" pitchFamily="34" charset="0"/>
              </a:rPr>
              <a:t> para </a:t>
            </a:r>
            <a:r>
              <a:rPr lang="en-US" sz="1400" spc="0" dirty="0" err="1">
                <a:ln>
                  <a:noFill/>
                </a:ln>
                <a:solidFill>
                  <a:srgbClr val="000000"/>
                </a:solidFill>
                <a:latin typeface="Segoe UI"/>
                <a:ea typeface="Segoe UI" pitchFamily="34" charset="0"/>
              </a:rPr>
              <a:t>una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innovación</a:t>
            </a:r>
            <a:r>
              <a:rPr lang="en-US" sz="1400" spc="0" dirty="0">
                <a:ln>
                  <a:noFill/>
                </a:ln>
                <a:solidFill>
                  <a:srgbClr val="000000"/>
                </a:solidFill>
                <a:latin typeface="Segoe UI"/>
                <a:ea typeface="Segoe UI" pitchFamily="34" charset="0"/>
              </a:rPr>
              <a:t> continua.</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773"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dirty="0" err="1">
                <a:solidFill>
                  <a:srgbClr val="0078D7"/>
                </a:solidFill>
                <a:latin typeface="Segoe UI Semilight" panose="020B0402040204020203" pitchFamily="34" charset="0"/>
                <a:cs typeface="Segoe UI Semilight" panose="020B0402040204020203" pitchFamily="34" charset="0"/>
              </a:rPr>
              <a:t>Poderoso</a:t>
            </a:r>
            <a:endParaRPr lang="en-US" sz="2400" spc="10" dirty="0">
              <a:solidFill>
                <a:srgbClr val="0078D7"/>
              </a:solidFill>
              <a:latin typeface="Segoe UI Semilight" panose="020B0402040204020203" pitchFamily="34" charset="0"/>
              <a:cs typeface="Segoe UI Semilight" panose="020B0402040204020203" pitchFamily="34" charset="0"/>
            </a:endParaRP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391926"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433703" y="4309230"/>
            <a:ext cx="3542798"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349397" y="4425621"/>
            <a:ext cx="3529293" cy="187743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400" spc="0" dirty="0" err="1">
                <a:ln>
                  <a:noFill/>
                </a:ln>
                <a:solidFill>
                  <a:srgbClr val="000000"/>
                </a:solidFill>
                <a:latin typeface="Segoe UI"/>
                <a:ea typeface="Segoe UI" pitchFamily="34" charset="0"/>
              </a:rPr>
              <a:t>Traiga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su</a:t>
            </a:r>
            <a:r>
              <a:rPr lang="en-US" sz="1400" spc="0" dirty="0">
                <a:ln>
                  <a:noFill/>
                </a:ln>
                <a:solidFill>
                  <a:srgbClr val="000000"/>
                </a:solidFill>
                <a:latin typeface="Segoe UI"/>
                <a:ea typeface="Segoe UI" pitchFamily="34" charset="0"/>
              </a:rPr>
              <a:t> stack, </a:t>
            </a:r>
            <a:r>
              <a:rPr lang="en-US" sz="1400" spc="0" dirty="0" err="1">
                <a:ln>
                  <a:noFill/>
                </a:ln>
                <a:solidFill>
                  <a:srgbClr val="000000"/>
                </a:solidFill>
                <a:latin typeface="Segoe UI"/>
                <a:ea typeface="Segoe UI" pitchFamily="34" charset="0"/>
              </a:rPr>
              <a:t>nosotros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traemos</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una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nube</a:t>
            </a:r>
            <a:r>
              <a:rPr lang="en-US" sz="1400" spc="0" dirty="0">
                <a:ln>
                  <a:noFill/>
                </a:ln>
                <a:solidFill>
                  <a:srgbClr val="000000"/>
                </a:solidFill>
                <a:latin typeface="Segoe UI"/>
                <a:ea typeface="Segoe UI" pitchFamily="34" charset="0"/>
              </a:rPr>
              <a:t> que </a:t>
            </a:r>
            <a:r>
              <a:rPr lang="en-US" sz="1400" spc="0" dirty="0" err="1">
                <a:ln>
                  <a:noFill/>
                </a:ln>
                <a:solidFill>
                  <a:srgbClr val="000000"/>
                </a:solidFill>
                <a:latin typeface="Segoe UI"/>
                <a:ea typeface="Segoe UI" pitchFamily="34" charset="0"/>
              </a:rPr>
              <a:t>ejecuta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cualquier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aplicación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en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cualquier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plataforma</a:t>
            </a:r>
            <a:r>
              <a:rPr lang="en-US" sz="1400" spc="0" dirty="0">
                <a:ln>
                  <a:noFill/>
                </a:ln>
                <a:solidFill>
                  <a:srgbClr val="000000"/>
                </a:solidFill>
                <a:latin typeface="Segoe UI"/>
                <a:ea typeface="Segoe UI" pitchFamily="34" charset="0"/>
              </a:rPr>
              <a:t> y </a:t>
            </a:r>
            <a:r>
              <a:rPr lang="en-US" sz="1400" spc="0" dirty="0" err="1">
                <a:ln>
                  <a:noFill/>
                </a:ln>
                <a:solidFill>
                  <a:srgbClr val="000000"/>
                </a:solidFill>
                <a:latin typeface="Segoe UI"/>
                <a:ea typeface="Segoe UI" pitchFamily="34" charset="0"/>
              </a:rPr>
              <a:t>en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cualquier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idioma</a:t>
            </a:r>
            <a:r>
              <a:rPr lang="en-US" sz="1400" spc="0" dirty="0">
                <a:ln>
                  <a:noFill/>
                </a:ln>
                <a:solidFill>
                  <a:srgbClr val="000000"/>
                </a:solidFill>
                <a:latin typeface="Segoe UI"/>
                <a:ea typeface="Segoe UI" pitchFamily="34" charset="0"/>
              </a:rPr>
              <a:t>.
Cree </a:t>
            </a:r>
            <a:r>
              <a:rPr lang="en-US" sz="1400" spc="0" dirty="0" err="1">
                <a:ln>
                  <a:noFill/>
                </a:ln>
                <a:solidFill>
                  <a:srgbClr val="000000"/>
                </a:solidFill>
                <a:latin typeface="Segoe UI"/>
                <a:ea typeface="Segoe UI" pitchFamily="34" charset="0"/>
              </a:rPr>
              <a:t>aplicaciones</a:t>
            </a:r>
            <a:r>
              <a:rPr lang="en-US" sz="1400" spc="0" dirty="0">
                <a:ln>
                  <a:noFill/>
                </a:ln>
                <a:solidFill>
                  <a:srgbClr val="000000"/>
                </a:solidFill>
                <a:latin typeface="Segoe UI"/>
                <a:ea typeface="Segoe UI" pitchFamily="34" charset="0"/>
              </a:rPr>
              <a:t> con </a:t>
            </a:r>
            <a:r>
              <a:rPr lang="en-US" sz="1400" spc="0" dirty="0" err="1">
                <a:ln>
                  <a:noFill/>
                </a:ln>
                <a:solidFill>
                  <a:srgbClr val="000000"/>
                </a:solidFill>
                <a:latin typeface="Segoe UI"/>
                <a:ea typeface="Segoe UI" pitchFamily="34" charset="0"/>
              </a:rPr>
              <a:t>el</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lenguaje</a:t>
            </a:r>
            <a:r>
              <a:rPr lang="en-US" sz="1400" spc="0" dirty="0">
                <a:ln>
                  <a:noFill/>
                </a:ln>
                <a:solidFill>
                  <a:srgbClr val="000000"/>
                </a:solidFill>
                <a:latin typeface="Segoe UI"/>
                <a:ea typeface="Segoe UI" pitchFamily="34" charset="0"/>
              </a:rPr>
              <a:t> y las </a:t>
            </a:r>
            <a:r>
              <a:rPr lang="en-US" sz="1400" spc="0" dirty="0" err="1">
                <a:ln>
                  <a:noFill/>
                </a:ln>
                <a:solidFill>
                  <a:srgbClr val="000000"/>
                </a:solidFill>
                <a:latin typeface="Segoe UI"/>
                <a:ea typeface="Segoe UI" pitchFamily="34" charset="0"/>
              </a:rPr>
              <a:t>herramientas</a:t>
            </a:r>
            <a:r>
              <a:rPr lang="en-US" sz="1400" spc="0" dirty="0">
                <a:ln>
                  <a:noFill/>
                </a:ln>
                <a:solidFill>
                  <a:srgbClr val="000000"/>
                </a:solidFill>
                <a:latin typeface="Segoe UI"/>
                <a:ea typeface="Segoe UI" pitchFamily="34" charset="0"/>
              </a:rPr>
              <a:t> que </a:t>
            </a:r>
            <a:r>
              <a:rPr lang="en-US" sz="1400" spc="0" dirty="0" err="1">
                <a:ln>
                  <a:noFill/>
                </a:ln>
                <a:solidFill>
                  <a:srgbClr val="000000"/>
                </a:solidFill>
                <a:latin typeface="Segoe UI"/>
                <a:ea typeface="Segoe UI" pitchFamily="34" charset="0"/>
              </a:rPr>
              <a:t>prefiera</a:t>
            </a:r>
            <a:r>
              <a:rPr lang="en-US" sz="1400" spc="0" dirty="0">
                <a:ln>
                  <a:noFill/>
                </a:ln>
                <a:solidFill>
                  <a:srgbClr val="000000"/>
                </a:solidFill>
                <a:latin typeface="Segoe UI"/>
                <a:ea typeface="Segoe UI" pitchFamily="34" charset="0"/>
              </a:rPr>
              <a:t>: Azure </a:t>
            </a:r>
            <a:r>
              <a:rPr lang="en-US" sz="1400" spc="0" dirty="0" err="1">
                <a:ln>
                  <a:noFill/>
                </a:ln>
                <a:solidFill>
                  <a:srgbClr val="000000"/>
                </a:solidFill>
                <a:latin typeface="Segoe UI"/>
                <a:ea typeface="Segoe UI" pitchFamily="34" charset="0"/>
              </a:rPr>
              <a:t>admite</a:t>
            </a:r>
            <a:r>
              <a:rPr lang="en-US" sz="1400" spc="0" dirty="0">
                <a:ln>
                  <a:noFill/>
                </a:ln>
                <a:solidFill>
                  <a:srgbClr val="000000"/>
                </a:solidFill>
                <a:latin typeface="Segoe UI"/>
                <a:ea typeface="Segoe UI" pitchFamily="34" charset="0"/>
              </a:rPr>
              <a:t> lo que </a:t>
            </a:r>
            <a:r>
              <a:rPr lang="en-US" sz="1400" spc="0" dirty="0" err="1">
                <a:ln>
                  <a:noFill/>
                </a:ln>
                <a:solidFill>
                  <a:srgbClr val="000000"/>
                </a:solidFill>
                <a:latin typeface="Segoe UI"/>
                <a:ea typeface="Segoe UI" pitchFamily="34" charset="0"/>
              </a:rPr>
              <a:t>ya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usa</a:t>
            </a:r>
            <a:r>
              <a:rPr lang="en-US" sz="1400" spc="0" dirty="0">
                <a:ln>
                  <a:noFill/>
                </a:ln>
                <a:solidFill>
                  <a:srgbClr val="000000"/>
                </a:solidFill>
                <a:latin typeface="Segoe UI"/>
                <a:ea typeface="Segoe UI" pitchFamily="34" charset="0"/>
              </a:rPr>
              <a:t> y le </a:t>
            </a:r>
            <a:r>
              <a:rPr lang="en-US" sz="1400" spc="0" dirty="0" err="1">
                <a:ln>
                  <a:noFill/>
                </a:ln>
                <a:solidFill>
                  <a:srgbClr val="000000"/>
                </a:solidFill>
                <a:latin typeface="Segoe UI"/>
                <a:ea typeface="Segoe UI" pitchFamily="34" charset="0"/>
              </a:rPr>
              <a:t>gusta</a:t>
            </a:r>
            <a:r>
              <a:rPr lang="en-US" sz="1400" spc="0" dirty="0">
                <a:ln>
                  <a:noFill/>
                </a:ln>
                <a:solidFill>
                  <a:srgbClr val="000000"/>
                </a:solidFill>
                <a:latin typeface="Segoe UI"/>
                <a:ea typeface="Segoe UI" pitchFamily="34" charset="0"/>
              </a:rPr>
              <a:t> para que </a:t>
            </a:r>
            <a:r>
              <a:rPr lang="en-US" sz="1400" spc="0" dirty="0" err="1">
                <a:ln>
                  <a:noFill/>
                </a:ln>
                <a:solidFill>
                  <a:srgbClr val="000000"/>
                </a:solidFill>
                <a:latin typeface="Segoe UI"/>
                <a:ea typeface="Segoe UI" pitchFamily="34" charset="0"/>
              </a:rPr>
              <a:t>pueda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ponerse</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en</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marcha</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rápidamente</a:t>
            </a:r>
            <a:r>
              <a:rPr lang="en-US" sz="1400" spc="0" dirty="0">
                <a:ln>
                  <a:noFill/>
                </a:ln>
                <a:solidFill>
                  <a:srgbClr val="000000"/>
                </a:solidFill>
                <a:latin typeface="Segoe UI"/>
                <a:ea typeface="Segoe UI" pitchFamily="34" charset="0"/>
              </a:rPr>
              <a:t>, solo </a:t>
            </a:r>
            <a:r>
              <a:rPr lang="en-US" sz="1400" spc="0" dirty="0" err="1">
                <a:ln>
                  <a:noFill/>
                </a:ln>
                <a:solidFill>
                  <a:srgbClr val="000000"/>
                </a:solidFill>
                <a:latin typeface="Segoe UI"/>
                <a:ea typeface="Segoe UI" pitchFamily="34" charset="0"/>
              </a:rPr>
              <a:t>tiene</a:t>
            </a:r>
            <a:r>
              <a:rPr lang="en-US" sz="1400" spc="0" dirty="0">
                <a:ln>
                  <a:noFill/>
                </a:ln>
                <a:solidFill>
                  <a:srgbClr val="000000"/>
                </a:solidFill>
                <a:latin typeface="Segoe UI"/>
                <a:ea typeface="Segoe UI" pitchFamily="34" charset="0"/>
              </a:rPr>
              <a:t> que </a:t>
            </a:r>
            <a:r>
              <a:rPr lang="en-US" sz="1400" spc="0" dirty="0" err="1">
                <a:ln>
                  <a:noFill/>
                </a:ln>
                <a:solidFill>
                  <a:srgbClr val="000000"/>
                </a:solidFill>
                <a:latin typeface="Segoe UI"/>
                <a:ea typeface="Segoe UI" pitchFamily="34" charset="0"/>
              </a:rPr>
              <a:t>traer</a:t>
            </a:r>
            <a:r>
              <a:rPr lang="en-US" sz="1400" spc="0" dirty="0">
                <a:ln>
                  <a:noFill/>
                </a:ln>
                <a:solidFill>
                  <a:srgbClr val="000000"/>
                </a:solidFill>
                <a:latin typeface="Segoe UI"/>
                <a:ea typeface="Segoe UI" pitchFamily="34" charset="0"/>
              </a:rPr>
              <a:t> </a:t>
            </a:r>
            <a:r>
              <a:rPr lang="en-US" sz="1400" spc="0" dirty="0" err="1">
                <a:ln>
                  <a:noFill/>
                </a:ln>
                <a:solidFill>
                  <a:srgbClr val="000000"/>
                </a:solidFill>
                <a:latin typeface="Segoe UI"/>
                <a:ea typeface="Segoe UI" pitchFamily="34" charset="0"/>
              </a:rPr>
              <a:t>código</a:t>
            </a:r>
            <a:r>
              <a:rPr lang="en-US" sz="1400" spc="0" dirty="0">
                <a:ln>
                  <a:noFill/>
                </a:ln>
                <a:solidFill>
                  <a:srgbClr val="000000"/>
                </a:solidFill>
                <a:latin typeface="Segoe UI"/>
                <a:ea typeface="Segoe UI" pitchFamily="34" charset="0"/>
              </a:rPr>
              <a:t>.</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961"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dirty="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294115"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335892" y="4309230"/>
            <a:ext cx="3542798"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36351" y="2294886"/>
            <a:ext cx="814998" cy="1137062"/>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087" y="4443021"/>
              <a:ext cx="97152"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4">
                <a:defRPr/>
              </a:pPr>
              <a:endParaRPr lang="en-US" sz="1873"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730157" y="2341663"/>
            <a:ext cx="802855" cy="80285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791995" y="2357955"/>
            <a:ext cx="498069" cy="7847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a:t>
            </a:r>
            <a:r>
              <a:rPr lang="en-US" dirty="0" err="1"/>
              <a:t>reúne</a:t>
            </a:r>
            <a:r>
              <a:rPr lang="en-US" dirty="0"/>
              <a:t> a las personas, </a:t>
            </a:r>
            <a:r>
              <a:rPr lang="en-US" dirty="0" err="1"/>
              <a:t>los</a:t>
            </a:r>
            <a:r>
              <a:rPr lang="en-US" dirty="0"/>
              <a:t> </a:t>
            </a:r>
            <a:r>
              <a:rPr lang="en-US" dirty="0" err="1"/>
              <a:t>procesos</a:t>
            </a:r>
            <a:r>
              <a:rPr lang="en-US" dirty="0"/>
              <a:t> y la </a:t>
            </a:r>
            <a:r>
              <a:rPr lang="en-US" dirty="0" err="1"/>
              <a:t>tecnología</a:t>
            </a:r>
            <a:r>
              <a:rPr lang="en-US" dirty="0"/>
              <a:t>, </a:t>
            </a:r>
            <a:r>
              <a:rPr lang="en-US" dirty="0" err="1"/>
              <a:t>automatizando</a:t>
            </a:r>
            <a:r>
              <a:rPr lang="en-US" dirty="0"/>
              <a:t> la </a:t>
            </a:r>
            <a:r>
              <a:rPr lang="en-US" dirty="0" err="1"/>
              <a:t>entrega</a:t>
            </a:r>
            <a:r>
              <a:rPr lang="en-US" dirty="0"/>
              <a:t> de software para </a:t>
            </a:r>
            <a:r>
              <a:rPr lang="en-US" dirty="0" err="1"/>
              <a:t>proporcionar</a:t>
            </a:r>
            <a:r>
              <a:rPr lang="en-US" dirty="0"/>
              <a:t> valor continuo a sus </a:t>
            </a:r>
            <a:r>
              <a:rPr lang="en-US" dirty="0" err="1"/>
              <a:t>usuarios</a:t>
            </a:r>
            <a:r>
              <a:rPr lang="en-US" dirty="0"/>
              <a:t>. Con Azure DevOps, </a:t>
            </a:r>
            <a:r>
              <a:rPr lang="en-US" dirty="0" err="1"/>
              <a:t>puede</a:t>
            </a:r>
            <a:r>
              <a:rPr lang="en-US" dirty="0"/>
              <a:t> </a:t>
            </a:r>
            <a:r>
              <a:rPr lang="en-US" dirty="0" err="1"/>
              <a:t>entregar</a:t>
            </a:r>
            <a:r>
              <a:rPr lang="en-US" dirty="0"/>
              <a:t> software de forma </a:t>
            </a:r>
            <a:r>
              <a:rPr lang="en-US" dirty="0" err="1"/>
              <a:t>más</a:t>
            </a:r>
            <a:r>
              <a:rPr lang="en-US" dirty="0"/>
              <a:t> </a:t>
            </a:r>
            <a:r>
              <a:rPr lang="en-US" dirty="0" err="1"/>
              <a:t>rápida</a:t>
            </a:r>
            <a:r>
              <a:rPr lang="en-US" dirty="0"/>
              <a:t> y </a:t>
            </a:r>
            <a:r>
              <a:rPr lang="en-US" dirty="0" err="1"/>
              <a:t>confiable</a:t>
            </a:r>
            <a:r>
              <a:rPr lang="en-US" dirty="0"/>
              <a:t>, </a:t>
            </a:r>
            <a:r>
              <a:rPr lang="en-US" dirty="0" err="1"/>
              <a:t>independientemente</a:t>
            </a:r>
            <a:r>
              <a:rPr lang="en-US" dirty="0"/>
              <a:t> del </a:t>
            </a:r>
            <a:r>
              <a:rPr lang="en-US" dirty="0" err="1"/>
              <a:t>tamaño</a:t>
            </a:r>
            <a:r>
              <a:rPr lang="en-US" dirty="0"/>
              <a:t> de </a:t>
            </a:r>
            <a:r>
              <a:rPr lang="en-US" dirty="0" err="1"/>
              <a:t>su</a:t>
            </a:r>
            <a:r>
              <a:rPr lang="en-US" dirty="0"/>
              <a:t> </a:t>
            </a:r>
            <a:r>
              <a:rPr lang="en-US" dirty="0" err="1"/>
              <a:t>departamento</a:t>
            </a:r>
            <a:r>
              <a:rPr lang="en-US" dirty="0"/>
              <a:t> de TI o de las </a:t>
            </a:r>
            <a:r>
              <a:rPr lang="en-US" dirty="0" err="1"/>
              <a:t>herramientas</a:t>
            </a:r>
            <a:r>
              <a:rPr lang="en-US" dirty="0"/>
              <a:t> que use.</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a:t>
            </a:r>
            <a:r>
              <a:rPr lang="en-US" spc="-100" dirty="0" err="1"/>
              <a:t>Qué</a:t>
            </a:r>
            <a:r>
              <a:rPr lang="en-US" spc="-100" dirty="0"/>
              <a:t> </a:t>
            </a:r>
            <a:r>
              <a:rPr lang="en-US" spc="-100" dirty="0" err="1"/>
              <a:t>tecnologías</a:t>
            </a:r>
            <a:r>
              <a:rPr lang="en-US" spc="-100" dirty="0"/>
              <a:t> </a:t>
            </a:r>
            <a:r>
              <a:rPr lang="en-US" spc="-100" dirty="0" err="1"/>
              <a:t>necesito</a:t>
            </a:r>
            <a:r>
              <a:rPr lang="en-US" spc="-100" dirty="0"/>
              <a:t> para </a:t>
            </a:r>
            <a:r>
              <a:rPr lang="en-US" spc="-100" dirty="0" err="1"/>
              <a:t>soportar</a:t>
            </a:r>
            <a:r>
              <a:rPr lang="en-US" spc="-100" dirty="0"/>
              <a: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err="1">
                <a:solidFill>
                  <a:srgbClr val="000000"/>
                </a:solidFill>
              </a:rPr>
              <a:t>Mejore</a:t>
            </a:r>
            <a:r>
              <a:rPr lang="en-US" sz="1600" b="0" dirty="0">
                <a:solidFill>
                  <a:srgbClr val="000000"/>
                </a:solidFill>
              </a:rPr>
              <a:t> la </a:t>
            </a:r>
            <a:r>
              <a:rPr lang="en-US" sz="1600" b="0" dirty="0" err="1">
                <a:solidFill>
                  <a:srgbClr val="000000"/>
                </a:solidFill>
              </a:rPr>
              <a:t>calidad</a:t>
            </a:r>
            <a:r>
              <a:rPr lang="en-US" sz="1600" b="0" dirty="0">
                <a:solidFill>
                  <a:srgbClr val="000000"/>
                </a:solidFill>
              </a:rPr>
              <a:t> y la </a:t>
            </a:r>
            <a:r>
              <a:rPr lang="en-US" sz="1600" b="0" dirty="0" err="1">
                <a:solidFill>
                  <a:srgbClr val="000000"/>
                </a:solidFill>
              </a:rPr>
              <a:t>velocidad</a:t>
            </a:r>
            <a:r>
              <a:rPr lang="en-US" sz="1600" b="0" dirty="0">
                <a:solidFill>
                  <a:srgbClr val="000000"/>
                </a:solidFill>
              </a:rPr>
              <a:t> del </a:t>
            </a:r>
            <a:r>
              <a:rPr lang="en-US" sz="1600" b="0" dirty="0" err="1">
                <a:solidFill>
                  <a:srgbClr val="000000"/>
                </a:solidFill>
              </a:rPr>
              <a:t>desarrollo</a:t>
            </a:r>
            <a:r>
              <a:rPr lang="en-US" sz="1600" b="0" dirty="0">
                <a:solidFill>
                  <a:srgbClr val="000000"/>
                </a:solidFill>
              </a:rPr>
              <a:t> de software.
</a:t>
            </a:r>
            <a:r>
              <a:rPr lang="en-US" sz="1600" b="0" dirty="0" err="1">
                <a:solidFill>
                  <a:srgbClr val="000000"/>
                </a:solidFill>
              </a:rPr>
              <a:t>Cuando</a:t>
            </a:r>
            <a:r>
              <a:rPr lang="en-US" sz="1600" b="0" dirty="0">
                <a:solidFill>
                  <a:srgbClr val="000000"/>
                </a:solidFill>
              </a:rPr>
              <a:t> se </a:t>
            </a:r>
            <a:r>
              <a:rPr lang="en-US" sz="1600" b="0" dirty="0" err="1">
                <a:solidFill>
                  <a:srgbClr val="000000"/>
                </a:solidFill>
              </a:rPr>
              <a:t>usa</a:t>
            </a:r>
            <a:r>
              <a:rPr lang="en-US" sz="1600" b="0" dirty="0">
                <a:solidFill>
                  <a:srgbClr val="000000"/>
                </a:solidFill>
              </a:rPr>
              <a:t> Azure Pipelines o Jenkins para </a:t>
            </a:r>
            <a:r>
              <a:rPr lang="en-US" sz="1600" b="0" dirty="0" err="1">
                <a:solidFill>
                  <a:srgbClr val="000000"/>
                </a:solidFill>
              </a:rPr>
              <a:t>crear</a:t>
            </a:r>
            <a:r>
              <a:rPr lang="en-US" sz="1600" b="0" dirty="0">
                <a:solidFill>
                  <a:srgbClr val="000000"/>
                </a:solidFill>
              </a:rPr>
              <a:t> </a:t>
            </a:r>
            <a:r>
              <a:rPr lang="en-US" sz="1600" b="0" dirty="0" err="1">
                <a:solidFill>
                  <a:srgbClr val="000000"/>
                </a:solidFill>
              </a:rPr>
              <a:t>aplicaciones</a:t>
            </a:r>
            <a:r>
              <a:rPr lang="en-US" sz="1600" b="0" dirty="0">
                <a:solidFill>
                  <a:srgbClr val="000000"/>
                </a:solidFill>
              </a:rPr>
              <a:t> </a:t>
            </a:r>
            <a:r>
              <a:rPr lang="en-US" sz="1600" b="0" dirty="0" err="1">
                <a:solidFill>
                  <a:srgbClr val="000000"/>
                </a:solidFill>
              </a:rPr>
              <a:t>en</a:t>
            </a:r>
            <a:r>
              <a:rPr lang="en-US" sz="1600" b="0" dirty="0">
                <a:solidFill>
                  <a:srgbClr val="000000"/>
                </a:solidFill>
              </a:rPr>
              <a:t> la </a:t>
            </a:r>
            <a:r>
              <a:rPr lang="en-US" sz="1600" b="0" dirty="0" err="1">
                <a:solidFill>
                  <a:srgbClr val="000000"/>
                </a:solidFill>
              </a:rPr>
              <a:t>nube</a:t>
            </a:r>
            <a:r>
              <a:rPr lang="en-US" sz="1600" b="0" dirty="0">
                <a:solidFill>
                  <a:srgbClr val="000000"/>
                </a:solidFill>
              </a:rPr>
              <a:t> e </a:t>
            </a:r>
            <a:r>
              <a:rPr lang="en-US" sz="1600" b="0" dirty="0" err="1">
                <a:solidFill>
                  <a:srgbClr val="000000"/>
                </a:solidFill>
              </a:rPr>
              <a:t>implementarlas</a:t>
            </a:r>
            <a:r>
              <a:rPr lang="en-US" sz="1600" b="0" dirty="0">
                <a:solidFill>
                  <a:srgbClr val="000000"/>
                </a:solidFill>
              </a:rPr>
              <a:t> </a:t>
            </a:r>
            <a:r>
              <a:rPr lang="en-US" sz="1600" b="0" dirty="0" err="1">
                <a:solidFill>
                  <a:srgbClr val="000000"/>
                </a:solidFill>
              </a:rPr>
              <a:t>en</a:t>
            </a:r>
            <a:r>
              <a:rPr lang="en-US" sz="1600" b="0" dirty="0">
                <a:solidFill>
                  <a:srgbClr val="000000"/>
                </a:solidFill>
              </a:rPr>
              <a:t> Azure, </a:t>
            </a:r>
            <a:r>
              <a:rPr lang="en-US" sz="1600" b="0" dirty="0" err="1">
                <a:solidFill>
                  <a:srgbClr val="000000"/>
                </a:solidFill>
              </a:rPr>
              <a:t>cada</a:t>
            </a:r>
            <a:r>
              <a:rPr lang="en-US" sz="1600" b="0" dirty="0">
                <a:solidFill>
                  <a:srgbClr val="000000"/>
                </a:solidFill>
              </a:rPr>
              <a:t> </a:t>
            </a:r>
            <a:r>
              <a:rPr lang="en-US" sz="1600" b="0" dirty="0" err="1">
                <a:solidFill>
                  <a:srgbClr val="000000"/>
                </a:solidFill>
              </a:rPr>
              <a:t>vez</a:t>
            </a:r>
            <a:r>
              <a:rPr lang="en-US" sz="1600" b="0" dirty="0">
                <a:solidFill>
                  <a:srgbClr val="000000"/>
                </a:solidFill>
              </a:rPr>
              <a:t> que se </a:t>
            </a:r>
            <a:r>
              <a:rPr lang="en-US" sz="1600" b="0" dirty="0" err="1">
                <a:solidFill>
                  <a:srgbClr val="000000"/>
                </a:solidFill>
              </a:rPr>
              <a:t>confirma</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código</a:t>
            </a:r>
            <a:r>
              <a:rPr lang="en-US" sz="1600" b="0" dirty="0">
                <a:solidFill>
                  <a:srgbClr val="000000"/>
                </a:solidFill>
              </a:rPr>
              <a:t>, se </a:t>
            </a:r>
            <a:r>
              <a:rPr lang="en-US" sz="1600" b="0" dirty="0" err="1">
                <a:solidFill>
                  <a:srgbClr val="000000"/>
                </a:solidFill>
              </a:rPr>
              <a:t>compila</a:t>
            </a:r>
            <a:r>
              <a:rPr lang="en-US" sz="1600" b="0" dirty="0">
                <a:solidFill>
                  <a:srgbClr val="000000"/>
                </a:solidFill>
              </a:rPr>
              <a:t> y </a:t>
            </a:r>
            <a:r>
              <a:rPr lang="en-US" sz="1600" b="0" dirty="0" err="1">
                <a:solidFill>
                  <a:srgbClr val="000000"/>
                </a:solidFill>
              </a:rPr>
              <a:t>prueba</a:t>
            </a:r>
            <a:r>
              <a:rPr lang="en-US" sz="1600" b="0" dirty="0">
                <a:solidFill>
                  <a:srgbClr val="000000"/>
                </a:solidFill>
              </a:rPr>
              <a:t> </a:t>
            </a:r>
            <a:r>
              <a:rPr lang="en-US" sz="1600" b="0" dirty="0" err="1">
                <a:solidFill>
                  <a:srgbClr val="000000"/>
                </a:solidFill>
              </a:rPr>
              <a:t>automáticamente</a:t>
            </a:r>
            <a:r>
              <a:rPr lang="en-US" sz="1600" b="0" dirty="0">
                <a:solidFill>
                  <a:srgbClr val="000000"/>
                </a:solidFill>
              </a:rPr>
              <a:t> y </a:t>
            </a:r>
            <a:r>
              <a:rPr lang="en-US" sz="1600" b="0" dirty="0" err="1">
                <a:solidFill>
                  <a:srgbClr val="000000"/>
                </a:solidFill>
              </a:rPr>
              <a:t>los</a:t>
            </a:r>
            <a:r>
              <a:rPr lang="en-US" sz="1600" b="0" dirty="0">
                <a:solidFill>
                  <a:srgbClr val="000000"/>
                </a:solidFill>
              </a:rPr>
              <a:t> </a:t>
            </a:r>
            <a:r>
              <a:rPr lang="en-US" sz="1600" b="0" dirty="0" err="1">
                <a:solidFill>
                  <a:srgbClr val="000000"/>
                </a:solidFill>
              </a:rPr>
              <a:t>errores</a:t>
            </a:r>
            <a:r>
              <a:rPr lang="en-US" sz="1600" b="0" dirty="0">
                <a:solidFill>
                  <a:srgbClr val="000000"/>
                </a:solidFill>
              </a:rPr>
              <a:t> se </a:t>
            </a:r>
            <a:r>
              <a:rPr lang="en-US" sz="1600" b="0" dirty="0" err="1">
                <a:solidFill>
                  <a:srgbClr val="000000"/>
                </a:solidFill>
              </a:rPr>
              <a:t>detectan</a:t>
            </a:r>
            <a:r>
              <a:rPr lang="en-US" sz="1600" b="0" dirty="0">
                <a:solidFill>
                  <a:srgbClr val="000000"/>
                </a:solidFill>
              </a:rPr>
              <a:t> </a:t>
            </a:r>
            <a:r>
              <a:rPr lang="en-US" sz="1600" b="0" dirty="0" err="1">
                <a:solidFill>
                  <a:srgbClr val="000000"/>
                </a:solidFill>
              </a:rPr>
              <a:t>más</a:t>
            </a:r>
            <a:r>
              <a:rPr lang="en-US" sz="1600" b="0" dirty="0">
                <a:solidFill>
                  <a:srgbClr val="000000"/>
                </a:solidFill>
              </a:rPr>
              <a:t> </a:t>
            </a:r>
            <a:r>
              <a:rPr lang="en-US" sz="1600" b="0" dirty="0" err="1">
                <a:solidFill>
                  <a:srgbClr val="000000"/>
                </a:solidFill>
              </a:rPr>
              <a:t>rápido</a:t>
            </a:r>
            <a:r>
              <a:rPr lang="en-US" sz="1600" b="0" dirty="0">
                <a:solidFill>
                  <a:srgbClr val="000000"/>
                </a:solidFill>
              </a:rPr>
              <a:t>.</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Al </a:t>
            </a:r>
            <a:r>
              <a:rPr lang="en-US" sz="1600" b="0" dirty="0" err="1">
                <a:solidFill>
                  <a:srgbClr val="000000"/>
                </a:solidFill>
              </a:rPr>
              <a:t>combinar</a:t>
            </a:r>
            <a:r>
              <a:rPr lang="en-US" sz="1600" b="0" dirty="0">
                <a:solidFill>
                  <a:srgbClr val="000000"/>
                </a:solidFill>
              </a:rPr>
              <a:t> la </a:t>
            </a:r>
            <a:r>
              <a:rPr lang="en-US" sz="1600" b="0" dirty="0" err="1">
                <a:solidFill>
                  <a:srgbClr val="000000"/>
                </a:solidFill>
              </a:rPr>
              <a:t>integración</a:t>
            </a:r>
            <a:r>
              <a:rPr lang="en-US" sz="1600" b="0" dirty="0">
                <a:solidFill>
                  <a:srgbClr val="000000"/>
                </a:solidFill>
              </a:rPr>
              <a:t> continua y la </a:t>
            </a:r>
            <a:r>
              <a:rPr lang="en-US" sz="1600" b="0" dirty="0" err="1">
                <a:solidFill>
                  <a:srgbClr val="000000"/>
                </a:solidFill>
              </a:rPr>
              <a:t>infraestructura</a:t>
            </a:r>
            <a:r>
              <a:rPr lang="en-US" sz="1600" b="0" dirty="0">
                <a:solidFill>
                  <a:srgbClr val="000000"/>
                </a:solidFill>
              </a:rPr>
              <a:t> </a:t>
            </a:r>
            <a:r>
              <a:rPr lang="en-US" sz="1600" b="0" dirty="0" err="1">
                <a:solidFill>
                  <a:srgbClr val="000000"/>
                </a:solidFill>
              </a:rPr>
              <a:t>como</a:t>
            </a:r>
            <a:r>
              <a:rPr lang="en-US" sz="1600" b="0" dirty="0">
                <a:solidFill>
                  <a:srgbClr val="000000"/>
                </a:solidFill>
              </a:rPr>
              <a:t> </a:t>
            </a:r>
            <a:r>
              <a:rPr lang="en-US" sz="1600" b="0" dirty="0" err="1">
                <a:solidFill>
                  <a:srgbClr val="000000"/>
                </a:solidFill>
              </a:rPr>
              <a:t>código</a:t>
            </a:r>
            <a:r>
              <a:rPr lang="en-US" sz="1600" b="0" dirty="0">
                <a:solidFill>
                  <a:srgbClr val="000000"/>
                </a:solidFill>
              </a:rPr>
              <a:t> (</a:t>
            </a:r>
            <a:r>
              <a:rPr lang="en-US" sz="1600" b="0" dirty="0" err="1">
                <a:solidFill>
                  <a:srgbClr val="000000"/>
                </a:solidFill>
              </a:rPr>
              <a:t>IaC</a:t>
            </a:r>
            <a:r>
              <a:rPr lang="en-US" sz="1600" b="0" dirty="0">
                <a:solidFill>
                  <a:srgbClr val="000000"/>
                </a:solidFill>
              </a:rPr>
              <a:t>), </a:t>
            </a:r>
            <a:r>
              <a:rPr lang="en-US" sz="1600" b="0" dirty="0" err="1">
                <a:solidFill>
                  <a:srgbClr val="000000"/>
                </a:solidFill>
              </a:rPr>
              <a:t>logrará</a:t>
            </a:r>
            <a:r>
              <a:rPr lang="en-US" sz="1600" b="0" dirty="0">
                <a:solidFill>
                  <a:srgbClr val="000000"/>
                </a:solidFill>
              </a:rPr>
              <a:t> </a:t>
            </a:r>
            <a:r>
              <a:rPr lang="en-US" sz="1600" b="0" dirty="0" err="1">
                <a:solidFill>
                  <a:srgbClr val="000000"/>
                </a:solidFill>
              </a:rPr>
              <a:t>implementaciones</a:t>
            </a:r>
            <a:r>
              <a:rPr lang="en-US" sz="1600" b="0" dirty="0">
                <a:solidFill>
                  <a:srgbClr val="000000"/>
                </a:solidFill>
              </a:rPr>
              <a:t> </a:t>
            </a:r>
            <a:r>
              <a:rPr lang="en-US" sz="1600" b="0" dirty="0" err="1">
                <a:solidFill>
                  <a:srgbClr val="000000"/>
                </a:solidFill>
              </a:rPr>
              <a:t>idénticas</a:t>
            </a:r>
            <a:r>
              <a:rPr lang="en-US" sz="1600" b="0" dirty="0">
                <a:solidFill>
                  <a:srgbClr val="000000"/>
                </a:solidFill>
              </a:rPr>
              <a:t> y la </a:t>
            </a:r>
            <a:r>
              <a:rPr lang="en-US" sz="1600" b="0" dirty="0" err="1">
                <a:solidFill>
                  <a:srgbClr val="000000"/>
                </a:solidFill>
              </a:rPr>
              <a:t>confianza</a:t>
            </a:r>
            <a:r>
              <a:rPr lang="en-US" sz="1600" b="0" dirty="0">
                <a:solidFill>
                  <a:srgbClr val="000000"/>
                </a:solidFill>
              </a:rPr>
              <a:t> para </a:t>
            </a:r>
            <a:r>
              <a:rPr lang="en-US" sz="1600" b="0" dirty="0" err="1">
                <a:solidFill>
                  <a:srgbClr val="000000"/>
                </a:solidFill>
              </a:rPr>
              <a:t>implementar</a:t>
            </a:r>
            <a:r>
              <a:rPr lang="en-US" sz="1600" b="0" dirty="0">
                <a:solidFill>
                  <a:srgbClr val="000000"/>
                </a:solidFill>
              </a:rPr>
              <a:t> </a:t>
            </a:r>
            <a:r>
              <a:rPr lang="en-US" sz="1600" b="0" dirty="0" err="1">
                <a:solidFill>
                  <a:srgbClr val="000000"/>
                </a:solidFill>
              </a:rPr>
              <a:t>en</a:t>
            </a:r>
            <a:r>
              <a:rPr lang="en-US" sz="1600" b="0" dirty="0">
                <a:solidFill>
                  <a:srgbClr val="000000"/>
                </a:solidFill>
              </a:rPr>
              <a:t> </a:t>
            </a:r>
            <a:r>
              <a:rPr lang="en-US" sz="1600" b="0" dirty="0" err="1">
                <a:solidFill>
                  <a:srgbClr val="000000"/>
                </a:solidFill>
              </a:rPr>
              <a:t>producción</a:t>
            </a:r>
            <a:r>
              <a:rPr lang="en-US" sz="1600" b="0" dirty="0">
                <a:solidFill>
                  <a:srgbClr val="000000"/>
                </a:solidFill>
              </a:rPr>
              <a:t> </a:t>
            </a:r>
            <a:r>
              <a:rPr lang="en-US" sz="1600" b="0" dirty="0" err="1">
                <a:solidFill>
                  <a:srgbClr val="000000"/>
                </a:solidFill>
              </a:rPr>
              <a:t>en</a:t>
            </a:r>
            <a:r>
              <a:rPr lang="en-US" sz="1600" b="0" dirty="0">
                <a:solidFill>
                  <a:srgbClr val="000000"/>
                </a:solidFill>
              </a:rPr>
              <a:t> </a:t>
            </a:r>
            <a:r>
              <a:rPr lang="en-US" sz="1600" b="0" dirty="0" err="1">
                <a:solidFill>
                  <a:srgbClr val="000000"/>
                </a:solidFill>
              </a:rPr>
              <a:t>cualquier</a:t>
            </a:r>
            <a:r>
              <a:rPr lang="en-US" sz="1600" b="0" dirty="0">
                <a:solidFill>
                  <a:srgbClr val="000000"/>
                </a:solidFill>
              </a:rPr>
              <a:t> </a:t>
            </a:r>
            <a:r>
              <a:rPr lang="en-US" sz="1600" b="0" dirty="0" err="1">
                <a:solidFill>
                  <a:srgbClr val="000000"/>
                </a:solidFill>
              </a:rPr>
              <a:t>momento</a:t>
            </a:r>
            <a:r>
              <a:rPr lang="en-US" sz="1600" b="0" dirty="0">
                <a:solidFill>
                  <a:srgbClr val="000000"/>
                </a:solidFill>
              </a:rPr>
              <a:t>.
Con la </a:t>
            </a:r>
            <a:r>
              <a:rPr lang="en-US" sz="1600" b="0" dirty="0" err="1">
                <a:solidFill>
                  <a:srgbClr val="000000"/>
                </a:solidFill>
              </a:rPr>
              <a:t>implementación</a:t>
            </a:r>
            <a:r>
              <a:rPr lang="en-US" sz="1600" b="0" dirty="0">
                <a:solidFill>
                  <a:srgbClr val="000000"/>
                </a:solidFill>
              </a:rPr>
              <a:t> continua, </a:t>
            </a:r>
            <a:r>
              <a:rPr lang="en-US" sz="1600" b="0" dirty="0" err="1">
                <a:solidFill>
                  <a:srgbClr val="000000"/>
                </a:solidFill>
              </a:rPr>
              <a:t>puede</a:t>
            </a:r>
            <a:r>
              <a:rPr lang="en-US" sz="1600" b="0" dirty="0">
                <a:solidFill>
                  <a:srgbClr val="000000"/>
                </a:solidFill>
              </a:rPr>
              <a:t> </a:t>
            </a:r>
            <a:r>
              <a:rPr lang="en-US" sz="1600" b="0" dirty="0" err="1">
                <a:solidFill>
                  <a:srgbClr val="000000"/>
                </a:solidFill>
              </a:rPr>
              <a:t>automatizar</a:t>
            </a:r>
            <a:r>
              <a:rPr lang="en-US" sz="1600" b="0" dirty="0">
                <a:solidFill>
                  <a:srgbClr val="000000"/>
                </a:solidFill>
              </a:rPr>
              <a:t> </a:t>
            </a:r>
            <a:r>
              <a:rPr lang="en-US" sz="1600" b="0" dirty="0" err="1">
                <a:solidFill>
                  <a:srgbClr val="000000"/>
                </a:solidFill>
              </a:rPr>
              <a:t>todo</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proceso</a:t>
            </a:r>
            <a:r>
              <a:rPr lang="en-US" sz="1600" b="0" dirty="0">
                <a:solidFill>
                  <a:srgbClr val="000000"/>
                </a:solidFill>
              </a:rPr>
              <a:t>, </a:t>
            </a:r>
            <a:r>
              <a:rPr lang="en-US" sz="1600" b="0" dirty="0" err="1">
                <a:solidFill>
                  <a:srgbClr val="000000"/>
                </a:solidFill>
              </a:rPr>
              <a:t>desde</a:t>
            </a:r>
            <a:r>
              <a:rPr lang="en-US" sz="1600" b="0" dirty="0">
                <a:solidFill>
                  <a:srgbClr val="000000"/>
                </a:solidFill>
              </a:rPr>
              <a:t> la </a:t>
            </a:r>
            <a:r>
              <a:rPr lang="en-US" sz="1600" b="0" dirty="0" err="1">
                <a:solidFill>
                  <a:srgbClr val="000000"/>
                </a:solidFill>
              </a:rPr>
              <a:t>confirmación</a:t>
            </a:r>
            <a:r>
              <a:rPr lang="en-US" sz="1600" b="0" dirty="0">
                <a:solidFill>
                  <a:srgbClr val="000000"/>
                </a:solidFill>
              </a:rPr>
              <a:t> del </a:t>
            </a:r>
            <a:r>
              <a:rPr lang="en-US" sz="1600" b="0" dirty="0" err="1">
                <a:solidFill>
                  <a:srgbClr val="000000"/>
                </a:solidFill>
              </a:rPr>
              <a:t>código</a:t>
            </a:r>
            <a:r>
              <a:rPr lang="en-US" sz="1600" b="0" dirty="0">
                <a:solidFill>
                  <a:srgbClr val="000000"/>
                </a:solidFill>
              </a:rPr>
              <a:t> hasta la </a:t>
            </a:r>
            <a:r>
              <a:rPr lang="en-US" sz="1600" b="0" dirty="0" err="1">
                <a:solidFill>
                  <a:srgbClr val="000000"/>
                </a:solidFill>
              </a:rPr>
              <a:t>producción</a:t>
            </a:r>
            <a:r>
              <a:rPr lang="en-US" sz="1600" b="0" dirty="0">
                <a:solidFill>
                  <a:srgbClr val="000000"/>
                </a:solidFill>
              </a:rPr>
              <a:t>, </a:t>
            </a:r>
            <a:r>
              <a:rPr lang="en-US" sz="1600" b="0" dirty="0" err="1">
                <a:solidFill>
                  <a:srgbClr val="000000"/>
                </a:solidFill>
              </a:rPr>
              <a:t>si</a:t>
            </a:r>
            <a:r>
              <a:rPr lang="en-US" sz="1600" b="0" dirty="0">
                <a:solidFill>
                  <a:srgbClr val="000000"/>
                </a:solidFill>
              </a:rPr>
              <a:t> sus </a:t>
            </a:r>
            <a:r>
              <a:rPr lang="en-US" sz="1600" b="0" dirty="0" err="1">
                <a:solidFill>
                  <a:srgbClr val="000000"/>
                </a:solidFill>
              </a:rPr>
              <a:t>pruebas</a:t>
            </a:r>
            <a:r>
              <a:rPr lang="en-US" sz="1600" b="0" dirty="0">
                <a:solidFill>
                  <a:srgbClr val="000000"/>
                </a:solidFill>
              </a:rPr>
              <a:t> de CI/CD </a:t>
            </a:r>
            <a:r>
              <a:rPr lang="en-US" sz="1600" b="0" dirty="0" err="1">
                <a:solidFill>
                  <a:srgbClr val="000000"/>
                </a:solidFill>
              </a:rPr>
              <a:t>tienen</a:t>
            </a:r>
            <a:r>
              <a:rPr lang="en-US" sz="1600" b="0" dirty="0">
                <a:solidFill>
                  <a:srgbClr val="000000"/>
                </a:solidFill>
              </a:rPr>
              <a:t> </a:t>
            </a:r>
            <a:r>
              <a:rPr lang="en-US" sz="1600" b="0" dirty="0" err="1">
                <a:solidFill>
                  <a:srgbClr val="000000"/>
                </a:solidFill>
              </a:rPr>
              <a:t>éxito</a:t>
            </a:r>
            <a:r>
              <a:rPr lang="en-US" sz="1600" b="0" dirty="0">
                <a:solidFill>
                  <a:srgbClr val="000000"/>
                </a:solidFill>
              </a:rPr>
              <a:t>.</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31930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Con Azure Application Insights, </a:t>
            </a:r>
            <a:r>
              <a:rPr lang="en-US" sz="1600" b="0" dirty="0" err="1">
                <a:solidFill>
                  <a:srgbClr val="000000"/>
                </a:solidFill>
              </a:rPr>
              <a:t>puede</a:t>
            </a:r>
            <a:r>
              <a:rPr lang="en-US" sz="1600" b="0" dirty="0">
                <a:solidFill>
                  <a:srgbClr val="000000"/>
                </a:solidFill>
              </a:rPr>
              <a:t> </a:t>
            </a:r>
            <a:r>
              <a:rPr lang="en-US" sz="1600" b="0" dirty="0" err="1">
                <a:solidFill>
                  <a:srgbClr val="000000"/>
                </a:solidFill>
              </a:rPr>
              <a:t>identificar</a:t>
            </a:r>
            <a:r>
              <a:rPr lang="en-US" sz="1600" b="0" dirty="0">
                <a:solidFill>
                  <a:srgbClr val="000000"/>
                </a:solidFill>
              </a:rPr>
              <a:t> </a:t>
            </a:r>
            <a:r>
              <a:rPr lang="en-US" sz="1600" b="0" dirty="0" err="1">
                <a:solidFill>
                  <a:srgbClr val="000000"/>
                </a:solidFill>
              </a:rPr>
              <a:t>el</a:t>
            </a:r>
            <a:r>
              <a:rPr lang="en-US" sz="1600" b="0" dirty="0">
                <a:solidFill>
                  <a:srgbClr val="000000"/>
                </a:solidFill>
              </a:rPr>
              <a:t> </a:t>
            </a:r>
            <a:r>
              <a:rPr lang="en-US" sz="1600" b="0" dirty="0" err="1">
                <a:solidFill>
                  <a:srgbClr val="000000"/>
                </a:solidFill>
              </a:rPr>
              <a:t>rendimiento</a:t>
            </a:r>
            <a:r>
              <a:rPr lang="en-US" sz="1600" b="0" dirty="0">
                <a:solidFill>
                  <a:srgbClr val="000000"/>
                </a:solidFill>
              </a:rPr>
              <a:t> de sus </a:t>
            </a:r>
            <a:r>
              <a:rPr lang="en-US" sz="1600" b="0" dirty="0" err="1">
                <a:solidFill>
                  <a:srgbClr val="000000"/>
                </a:solidFill>
              </a:rPr>
              <a:t>aplicaciones</a:t>
            </a:r>
            <a:r>
              <a:rPr lang="en-US" sz="1600" b="0" dirty="0">
                <a:solidFill>
                  <a:srgbClr val="000000"/>
                </a:solidFill>
              </a:rPr>
              <a:t> y </a:t>
            </a:r>
            <a:r>
              <a:rPr lang="en-US" sz="1600" b="0" dirty="0" err="1">
                <a:solidFill>
                  <a:srgbClr val="000000"/>
                </a:solidFill>
              </a:rPr>
              <a:t>probar</a:t>
            </a:r>
            <a:r>
              <a:rPr lang="en-US" sz="1600" b="0" dirty="0">
                <a:solidFill>
                  <a:srgbClr val="000000"/>
                </a:solidFill>
              </a:rPr>
              <a:t> </a:t>
            </a:r>
            <a:r>
              <a:rPr lang="en-US" sz="1600" b="0" dirty="0" err="1">
                <a:solidFill>
                  <a:srgbClr val="000000"/>
                </a:solidFill>
              </a:rPr>
              <a:t>si</a:t>
            </a:r>
            <a:r>
              <a:rPr lang="en-US" sz="1600" b="0" dirty="0">
                <a:solidFill>
                  <a:srgbClr val="000000"/>
                </a:solidFill>
              </a:rPr>
              <a:t> la </a:t>
            </a:r>
            <a:r>
              <a:rPr lang="en-US" sz="1600" b="0" dirty="0" err="1">
                <a:solidFill>
                  <a:srgbClr val="000000"/>
                </a:solidFill>
              </a:rPr>
              <a:t>implementación</a:t>
            </a:r>
            <a:r>
              <a:rPr lang="en-US" sz="1600" b="0" dirty="0">
                <a:solidFill>
                  <a:srgbClr val="000000"/>
                </a:solidFill>
              </a:rPr>
              <a:t> </a:t>
            </a:r>
            <a:r>
              <a:rPr lang="en-US" sz="1600" b="0" dirty="0" err="1">
                <a:solidFill>
                  <a:srgbClr val="000000"/>
                </a:solidFill>
              </a:rPr>
              <a:t>reciente</a:t>
            </a:r>
            <a:r>
              <a:rPr lang="en-US" sz="1600" b="0" dirty="0">
                <a:solidFill>
                  <a:srgbClr val="000000"/>
                </a:solidFill>
              </a:rPr>
              <a:t> ha </a:t>
            </a:r>
            <a:r>
              <a:rPr lang="en-US" sz="1600" b="0" dirty="0" err="1">
                <a:solidFill>
                  <a:srgbClr val="000000"/>
                </a:solidFill>
              </a:rPr>
              <a:t>mejorado</a:t>
            </a:r>
            <a:r>
              <a:rPr lang="en-US" sz="1600" b="0" dirty="0">
                <a:solidFill>
                  <a:srgbClr val="000000"/>
                </a:solidFill>
              </a:rPr>
              <a:t> o </a:t>
            </a:r>
            <a:r>
              <a:rPr lang="en-US" sz="1600" b="0" dirty="0" err="1">
                <a:solidFill>
                  <a:srgbClr val="000000"/>
                </a:solidFill>
              </a:rPr>
              <a:t>empeorado</a:t>
            </a:r>
            <a:r>
              <a:rPr lang="en-US" sz="1600" b="0" dirty="0">
                <a:solidFill>
                  <a:srgbClr val="000000"/>
                </a:solidFill>
              </a:rPr>
              <a:t> las </a:t>
            </a:r>
            <a:r>
              <a:rPr lang="en-US" sz="1600" b="0" dirty="0" err="1">
                <a:solidFill>
                  <a:srgbClr val="000000"/>
                </a:solidFill>
              </a:rPr>
              <a:t>cosas</a:t>
            </a:r>
            <a:r>
              <a:rPr lang="en-US" sz="1600" b="0" dirty="0">
                <a:solidFill>
                  <a:srgbClr val="000000"/>
                </a:solidFill>
              </a:rPr>
              <a:t>.
Mediante </a:t>
            </a:r>
            <a:r>
              <a:rPr lang="en-US" sz="1600" b="0" dirty="0" err="1">
                <a:solidFill>
                  <a:srgbClr val="000000"/>
                </a:solidFill>
              </a:rPr>
              <a:t>el</a:t>
            </a:r>
            <a:r>
              <a:rPr lang="en-US" sz="1600" b="0" dirty="0">
                <a:solidFill>
                  <a:srgbClr val="000000"/>
                </a:solidFill>
              </a:rPr>
              <a:t> </a:t>
            </a:r>
            <a:r>
              <a:rPr lang="en-US" sz="1600" b="0" dirty="0" err="1">
                <a:solidFill>
                  <a:srgbClr val="000000"/>
                </a:solidFill>
              </a:rPr>
              <a:t>uso</a:t>
            </a:r>
            <a:r>
              <a:rPr lang="en-US" sz="1600" b="0" dirty="0">
                <a:solidFill>
                  <a:srgbClr val="000000"/>
                </a:solidFill>
              </a:rPr>
              <a:t> de </a:t>
            </a:r>
            <a:r>
              <a:rPr lang="en-US" sz="1600" b="0" dirty="0" err="1">
                <a:solidFill>
                  <a:srgbClr val="000000"/>
                </a:solidFill>
              </a:rPr>
              <a:t>prácticas</a:t>
            </a:r>
            <a:r>
              <a:rPr lang="en-US" sz="1600" b="0" dirty="0">
                <a:solidFill>
                  <a:srgbClr val="000000"/>
                </a:solidFill>
              </a:rPr>
              <a:t> de CI/CD, junto con </a:t>
            </a:r>
            <a:r>
              <a:rPr lang="en-US" sz="1600" b="0" dirty="0" err="1">
                <a:solidFill>
                  <a:srgbClr val="000000"/>
                </a:solidFill>
              </a:rPr>
              <a:t>herramientas</a:t>
            </a:r>
            <a:r>
              <a:rPr lang="en-US" sz="1600" b="0" dirty="0">
                <a:solidFill>
                  <a:srgbClr val="000000"/>
                </a:solidFill>
              </a:rPr>
              <a:t> de </a:t>
            </a:r>
            <a:r>
              <a:rPr lang="en-US" sz="1600" b="0" dirty="0" err="1">
                <a:solidFill>
                  <a:srgbClr val="000000"/>
                </a:solidFill>
              </a:rPr>
              <a:t>supervisión</a:t>
            </a:r>
            <a:r>
              <a:rPr lang="en-US" sz="1600" b="0" dirty="0">
                <a:solidFill>
                  <a:srgbClr val="000000"/>
                </a:solidFill>
              </a:rPr>
              <a:t>, </a:t>
            </a:r>
            <a:r>
              <a:rPr lang="en-US" sz="1600" b="0" dirty="0" err="1">
                <a:solidFill>
                  <a:srgbClr val="000000"/>
                </a:solidFill>
              </a:rPr>
              <a:t>podrá</a:t>
            </a:r>
            <a:r>
              <a:rPr lang="en-US" sz="1600" b="0" dirty="0">
                <a:solidFill>
                  <a:srgbClr val="000000"/>
                </a:solidFill>
              </a:rPr>
              <a:t> </a:t>
            </a:r>
            <a:r>
              <a:rPr lang="en-US" sz="1600" b="0" dirty="0" err="1">
                <a:solidFill>
                  <a:srgbClr val="000000"/>
                </a:solidFill>
              </a:rPr>
              <a:t>entregar</a:t>
            </a:r>
            <a:r>
              <a:rPr lang="en-US" sz="1600" b="0" dirty="0">
                <a:solidFill>
                  <a:srgbClr val="000000"/>
                </a:solidFill>
              </a:rPr>
              <a:t> </a:t>
            </a:r>
            <a:r>
              <a:rPr lang="en-US" sz="1600" b="0" dirty="0" err="1">
                <a:solidFill>
                  <a:srgbClr val="000000"/>
                </a:solidFill>
              </a:rPr>
              <a:t>funciones</a:t>
            </a:r>
            <a:r>
              <a:rPr lang="en-US" sz="1600" b="0" dirty="0">
                <a:solidFill>
                  <a:srgbClr val="000000"/>
                </a:solidFill>
              </a:rPr>
              <a:t> de forma </a:t>
            </a:r>
            <a:r>
              <a:rPr lang="en-US" sz="1600" b="0" dirty="0" err="1">
                <a:solidFill>
                  <a:srgbClr val="000000"/>
                </a:solidFill>
              </a:rPr>
              <a:t>segura</a:t>
            </a:r>
            <a:r>
              <a:rPr lang="en-US" sz="1600" b="0" dirty="0">
                <a:solidFill>
                  <a:srgbClr val="000000"/>
                </a:solidFill>
              </a:rPr>
              <a:t> a sus </a:t>
            </a:r>
            <a:r>
              <a:rPr lang="en-US" sz="1600" b="0" dirty="0" err="1">
                <a:solidFill>
                  <a:srgbClr val="000000"/>
                </a:solidFill>
              </a:rPr>
              <a:t>clientes</a:t>
            </a:r>
            <a:r>
              <a:rPr lang="en-US" sz="1600" b="0" dirty="0">
                <a:solidFill>
                  <a:srgbClr val="000000"/>
                </a:solidFill>
              </a:rPr>
              <a:t> tan pronto </a:t>
            </a:r>
            <a:r>
              <a:rPr lang="en-US" sz="1600" b="0" dirty="0" err="1">
                <a:solidFill>
                  <a:srgbClr val="000000"/>
                </a:solidFill>
              </a:rPr>
              <a:t>como</a:t>
            </a:r>
            <a:r>
              <a:rPr lang="en-US" sz="1600" b="0" dirty="0">
                <a:solidFill>
                  <a:srgbClr val="000000"/>
                </a:solidFill>
              </a:rPr>
              <a:t> </a:t>
            </a:r>
            <a:r>
              <a:rPr lang="en-US" sz="1600" b="0" dirty="0" err="1">
                <a:solidFill>
                  <a:srgbClr val="000000"/>
                </a:solidFill>
              </a:rPr>
              <a:t>estén</a:t>
            </a:r>
            <a:r>
              <a:rPr lang="en-US" sz="1600" b="0" dirty="0">
                <a:solidFill>
                  <a:srgbClr val="000000"/>
                </a:solidFill>
              </a:rPr>
              <a:t> </a:t>
            </a:r>
            <a:r>
              <a:rPr lang="en-US" sz="1600" b="0" dirty="0" err="1">
                <a:solidFill>
                  <a:srgbClr val="000000"/>
                </a:solidFill>
              </a:rPr>
              <a:t>listos</a:t>
            </a:r>
            <a:r>
              <a:rPr lang="en-US" sz="1600" b="0" dirty="0">
                <a:solidFill>
                  <a:srgbClr val="000000"/>
                </a:solidFill>
              </a:rPr>
              <a:t>.</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err="1"/>
              <a:t>Presentación</a:t>
            </a:r>
            <a:r>
              <a:rPr lang="en-US" sz="6000" dirty="0"/>
              <a:t> de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526572"/>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Ofrezca</a:t>
            </a:r>
            <a:r>
              <a:rPr lang="en-GB" sz="1600" dirty="0">
                <a:solidFill>
                  <a:schemeClr val="tx1">
                    <a:lumMod val="50000"/>
                    <a:lumOff val="50000"/>
                  </a:schemeClr>
                </a:solidFill>
              </a:rPr>
              <a:t> </a:t>
            </a:r>
            <a:r>
              <a:rPr lang="en-GB" sz="1600" dirty="0" err="1">
                <a:solidFill>
                  <a:schemeClr val="tx1">
                    <a:lumMod val="50000"/>
                    <a:lumOff val="50000"/>
                  </a:schemeClr>
                </a:solidFill>
              </a:rPr>
              <a:t>valor</a:t>
            </a:r>
            <a:r>
              <a:rPr lang="en-GB" sz="1600" dirty="0">
                <a:solidFill>
                  <a:schemeClr val="tx1">
                    <a:lumMod val="50000"/>
                    <a:lumOff val="50000"/>
                  </a:schemeClr>
                </a:solidFill>
              </a:rPr>
              <a:t> a sus </a:t>
            </a:r>
            <a:r>
              <a:rPr lang="en-GB" sz="1600" dirty="0" err="1">
                <a:solidFill>
                  <a:schemeClr val="tx1">
                    <a:lumMod val="50000"/>
                    <a:lumOff val="50000"/>
                  </a:schemeClr>
                </a:solidFill>
              </a:rPr>
              <a:t>usuarios</a:t>
            </a:r>
            <a:r>
              <a:rPr lang="en-GB" sz="1600" dirty="0">
                <a:solidFill>
                  <a:schemeClr val="tx1">
                    <a:lumMod val="50000"/>
                    <a:lumOff val="50000"/>
                  </a:schemeClr>
                </a:solidFill>
              </a:rPr>
              <a:t> </a:t>
            </a:r>
            <a:r>
              <a:rPr lang="en-GB" sz="1600" dirty="0" err="1">
                <a:solidFill>
                  <a:schemeClr val="tx1">
                    <a:lumMod val="50000"/>
                    <a:lumOff val="50000"/>
                  </a:schemeClr>
                </a:solidFill>
              </a:rPr>
              <a:t>más</a:t>
            </a:r>
            <a:r>
              <a:rPr lang="en-GB" sz="1600" dirty="0">
                <a:solidFill>
                  <a:schemeClr val="tx1">
                    <a:lumMod val="50000"/>
                    <a:lumOff val="50000"/>
                  </a:schemeClr>
                </a:solidFill>
              </a:rPr>
              <a:t> </a:t>
            </a:r>
            <a:r>
              <a:rPr lang="en-GB" sz="1600" dirty="0" err="1">
                <a:solidFill>
                  <a:schemeClr val="tx1">
                    <a:lumMod val="50000"/>
                    <a:lumOff val="50000"/>
                  </a:schemeClr>
                </a:solidFill>
              </a:rPr>
              <a:t>rápido</a:t>
            </a:r>
            <a:r>
              <a:rPr lang="en-GB" sz="1600" dirty="0">
                <a:solidFill>
                  <a:schemeClr val="tx1">
                    <a:lumMod val="50000"/>
                    <a:lumOff val="50000"/>
                  </a:schemeClr>
                </a:solidFill>
              </a:rPr>
              <a:t> </a:t>
            </a:r>
            <a:r>
              <a:rPr lang="en-GB" sz="1600" dirty="0" err="1">
                <a:solidFill>
                  <a:schemeClr val="tx1">
                    <a:lumMod val="50000"/>
                    <a:lumOff val="50000"/>
                  </a:schemeClr>
                </a:solidFill>
              </a:rPr>
              <a:t>utilizando</a:t>
            </a:r>
            <a:r>
              <a:rPr lang="en-GB" sz="1600" dirty="0">
                <a:solidFill>
                  <a:schemeClr val="tx1">
                    <a:lumMod val="50000"/>
                    <a:lumOff val="50000"/>
                  </a:schemeClr>
                </a:solidFill>
              </a:rPr>
              <a:t> </a:t>
            </a:r>
            <a:r>
              <a:rPr lang="en-GB" sz="1600" dirty="0" err="1">
                <a:solidFill>
                  <a:schemeClr val="tx1">
                    <a:lumMod val="50000"/>
                    <a:lumOff val="50000"/>
                  </a:schemeClr>
                </a:solidFill>
              </a:rPr>
              <a:t>herramientas</a:t>
            </a:r>
            <a:r>
              <a:rPr lang="en-GB" sz="1600" dirty="0">
                <a:solidFill>
                  <a:schemeClr val="tx1">
                    <a:lumMod val="50000"/>
                    <a:lumOff val="50000"/>
                  </a:schemeClr>
                </a:solidFill>
              </a:rPr>
              <a:t> </a:t>
            </a:r>
            <a:r>
              <a:rPr lang="en-GB" sz="1600" dirty="0" err="1">
                <a:solidFill>
                  <a:schemeClr val="tx1">
                    <a:lumMod val="50000"/>
                    <a:lumOff val="50000"/>
                  </a:schemeClr>
                </a:solidFill>
              </a:rPr>
              <a:t>ágiles</a:t>
            </a:r>
            <a:r>
              <a:rPr lang="en-GB" sz="1600" dirty="0">
                <a:solidFill>
                  <a:schemeClr val="tx1">
                    <a:lumMod val="50000"/>
                    <a:lumOff val="50000"/>
                  </a:schemeClr>
                </a:solidFill>
              </a:rPr>
              <a:t> </a:t>
            </a:r>
            <a:r>
              <a:rPr lang="en-GB" sz="1600" dirty="0" err="1">
                <a:solidFill>
                  <a:schemeClr val="tx1">
                    <a:lumMod val="50000"/>
                    <a:lumOff val="50000"/>
                  </a:schemeClr>
                </a:solidFill>
              </a:rPr>
              <a:t>probadas</a:t>
            </a:r>
            <a:r>
              <a:rPr lang="en-GB" sz="1600" dirty="0">
                <a:solidFill>
                  <a:schemeClr val="tx1">
                    <a:lumMod val="50000"/>
                    <a:lumOff val="50000"/>
                  </a:schemeClr>
                </a:solidFill>
              </a:rPr>
              <a:t> para </a:t>
            </a:r>
            <a:r>
              <a:rPr lang="en-GB" sz="1600" dirty="0" err="1">
                <a:solidFill>
                  <a:schemeClr val="tx1">
                    <a:lumMod val="50000"/>
                    <a:lumOff val="50000"/>
                  </a:schemeClr>
                </a:solidFill>
              </a:rPr>
              <a:t>planificar</a:t>
            </a:r>
            <a:r>
              <a:rPr lang="en-GB" sz="1600" dirty="0">
                <a:solidFill>
                  <a:schemeClr val="tx1">
                    <a:lumMod val="50000"/>
                    <a:lumOff val="50000"/>
                  </a:schemeClr>
                </a:solidFill>
              </a:rPr>
              <a:t>, </a:t>
            </a:r>
            <a:r>
              <a:rPr lang="en-GB" sz="1600" dirty="0" err="1">
                <a:solidFill>
                  <a:schemeClr val="tx1">
                    <a:lumMod val="50000"/>
                    <a:lumOff val="50000"/>
                  </a:schemeClr>
                </a:solidFill>
              </a:rPr>
              <a:t>realizar</a:t>
            </a:r>
            <a:r>
              <a:rPr lang="en-GB" sz="1600" dirty="0">
                <a:solidFill>
                  <a:schemeClr val="tx1">
                    <a:lumMod val="50000"/>
                    <a:lumOff val="50000"/>
                  </a:schemeClr>
                </a:solidFill>
              </a:rPr>
              <a:t> un </a:t>
            </a:r>
            <a:r>
              <a:rPr lang="en-GB" sz="1600" dirty="0" err="1">
                <a:solidFill>
                  <a:schemeClr val="tx1">
                    <a:lumMod val="50000"/>
                    <a:lumOff val="50000"/>
                  </a:schemeClr>
                </a:solidFill>
              </a:rPr>
              <a:t>seguimiento</a:t>
            </a:r>
            <a:r>
              <a:rPr lang="en-GB" sz="1600" dirty="0">
                <a:solidFill>
                  <a:schemeClr val="tx1">
                    <a:lumMod val="50000"/>
                    <a:lumOff val="50000"/>
                  </a:schemeClr>
                </a:solidFill>
              </a:rPr>
              <a:t> y </a:t>
            </a:r>
            <a:r>
              <a:rPr lang="en-GB" sz="1600" dirty="0" err="1">
                <a:solidFill>
                  <a:schemeClr val="tx1">
                    <a:lumMod val="50000"/>
                    <a:lumOff val="50000"/>
                  </a:schemeClr>
                </a:solidFill>
              </a:rPr>
              <a:t>analizar</a:t>
            </a:r>
            <a:r>
              <a:rPr lang="en-GB" sz="1600" dirty="0">
                <a:solidFill>
                  <a:schemeClr val="tx1">
                    <a:lumMod val="50000"/>
                    <a:lumOff val="50000"/>
                  </a:schemeClr>
                </a:solidFill>
              </a:rPr>
              <a:t> </a:t>
            </a:r>
            <a:r>
              <a:rPr lang="en-GB" sz="1600" dirty="0" err="1">
                <a:solidFill>
                  <a:schemeClr val="tx1">
                    <a:lumMod val="50000"/>
                    <a:lumOff val="50000"/>
                  </a:schemeClr>
                </a:solidFill>
              </a:rPr>
              <a:t>el</a:t>
            </a:r>
            <a:r>
              <a:rPr lang="en-GB" sz="1600" dirty="0">
                <a:solidFill>
                  <a:schemeClr val="tx1">
                    <a:lumMod val="50000"/>
                    <a:lumOff val="50000"/>
                  </a:schemeClr>
                </a:solidFill>
              </a:rPr>
              <a:t> </a:t>
            </a:r>
            <a:r>
              <a:rPr lang="en-GB" sz="1600" dirty="0" err="1">
                <a:solidFill>
                  <a:schemeClr val="tx1">
                    <a:lumMod val="50000"/>
                    <a:lumOff val="50000"/>
                  </a:schemeClr>
                </a:solidFill>
              </a:rPr>
              <a:t>trabajo</a:t>
            </a:r>
            <a:r>
              <a:rPr lang="en-GB" sz="1600" dirty="0">
                <a:solidFill>
                  <a:schemeClr val="tx1">
                    <a:lumMod val="50000"/>
                    <a:lumOff val="50000"/>
                  </a:schemeClr>
                </a:solidFill>
              </a:rPr>
              <a:t> de sus </a:t>
            </a:r>
            <a:r>
              <a:rPr lang="en-GB" sz="1600" dirty="0" err="1">
                <a:solidFill>
                  <a:schemeClr val="tx1">
                    <a:lumMod val="50000"/>
                    <a:lumOff val="50000"/>
                  </a:schemeClr>
                </a:solidFill>
              </a:rPr>
              <a:t>equipos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Cree, </a:t>
            </a:r>
            <a:r>
              <a:rPr lang="en-GB" sz="1600" dirty="0" err="1">
                <a:solidFill>
                  <a:schemeClr val="tx1">
                    <a:lumMod val="50000"/>
                    <a:lumOff val="50000"/>
                  </a:schemeClr>
                </a:solidFill>
              </a:rPr>
              <a:t>pruebe</a:t>
            </a:r>
            <a:r>
              <a:rPr lang="en-GB" sz="1600" dirty="0">
                <a:solidFill>
                  <a:schemeClr val="tx1">
                    <a:lumMod val="50000"/>
                    <a:lumOff val="50000"/>
                  </a:schemeClr>
                </a:solidFill>
              </a:rPr>
              <a:t> e </a:t>
            </a:r>
            <a:r>
              <a:rPr lang="en-GB" sz="1600" dirty="0" err="1">
                <a:solidFill>
                  <a:schemeClr val="tx1">
                    <a:lumMod val="50000"/>
                    <a:lumOff val="50000"/>
                  </a:schemeClr>
                </a:solidFill>
              </a:rPr>
              <a:t>implemente</a:t>
            </a:r>
            <a:r>
              <a:rPr lang="en-GB" sz="1600" dirty="0">
                <a:solidFill>
                  <a:schemeClr val="tx1">
                    <a:lumMod val="50000"/>
                    <a:lumOff val="50000"/>
                  </a:schemeClr>
                </a:solidFill>
              </a:rPr>
              <a:t> con CI/CD que </a:t>
            </a:r>
            <a:r>
              <a:rPr lang="en-GB" sz="1600" dirty="0" err="1">
                <a:solidFill>
                  <a:schemeClr val="tx1">
                    <a:lumMod val="50000"/>
                    <a:lumOff val="50000"/>
                  </a:schemeClr>
                </a:solidFill>
              </a:rPr>
              <a:t>funciona</a:t>
            </a:r>
            <a:r>
              <a:rPr lang="en-GB" sz="1600" dirty="0">
                <a:solidFill>
                  <a:schemeClr val="tx1">
                    <a:lumMod val="50000"/>
                    <a:lumOff val="50000"/>
                  </a:schemeClr>
                </a:solidFill>
              </a:rPr>
              <a:t> con </a:t>
            </a:r>
            <a:r>
              <a:rPr lang="en-GB" sz="1600" dirty="0" err="1">
                <a:solidFill>
                  <a:schemeClr val="tx1">
                    <a:lumMod val="50000"/>
                    <a:lumOff val="50000"/>
                  </a:schemeClr>
                </a:solidFill>
              </a:rPr>
              <a:t>cualquier</a:t>
            </a:r>
            <a:r>
              <a:rPr lang="en-GB" sz="1600" dirty="0">
                <a:solidFill>
                  <a:schemeClr val="tx1">
                    <a:lumMod val="50000"/>
                    <a:lumOff val="50000"/>
                  </a:schemeClr>
                </a:solidFill>
              </a:rPr>
              <a:t> </a:t>
            </a:r>
            <a:r>
              <a:rPr lang="en-GB" sz="1600" dirty="0" err="1">
                <a:solidFill>
                  <a:schemeClr val="tx1">
                    <a:lumMod val="50000"/>
                    <a:lumOff val="50000"/>
                  </a:schemeClr>
                </a:solidFill>
              </a:rPr>
              <a:t>lenguaje</a:t>
            </a:r>
            <a:r>
              <a:rPr lang="en-GB" sz="1600" dirty="0">
                <a:solidFill>
                  <a:schemeClr val="tx1">
                    <a:lumMod val="50000"/>
                    <a:lumOff val="50000"/>
                  </a:schemeClr>
                </a:solidFill>
              </a:rPr>
              <a:t>, </a:t>
            </a:r>
            <a:r>
              <a:rPr lang="en-GB" sz="1600" dirty="0" err="1">
                <a:solidFill>
                  <a:schemeClr val="tx1">
                    <a:lumMod val="50000"/>
                    <a:lumOff val="50000"/>
                  </a:schemeClr>
                </a:solidFill>
              </a:rPr>
              <a:t>plataforma</a:t>
            </a:r>
            <a:r>
              <a:rPr lang="en-GB" sz="1600" dirty="0">
                <a:solidFill>
                  <a:schemeClr val="tx1">
                    <a:lumMod val="50000"/>
                    <a:lumOff val="50000"/>
                  </a:schemeClr>
                </a:solidFill>
              </a:rPr>
              <a:t> y </a:t>
            </a:r>
            <a:r>
              <a:rPr lang="en-GB" sz="1600" dirty="0" err="1">
                <a:solidFill>
                  <a:schemeClr val="tx1">
                    <a:lumMod val="50000"/>
                    <a:lumOff val="50000"/>
                  </a:schemeClr>
                </a:solidFill>
              </a:rPr>
              <a:t>nube</a:t>
            </a:r>
            <a:r>
              <a:rPr lang="en-GB" sz="1600" dirty="0">
                <a:solidFill>
                  <a:schemeClr val="tx1">
                    <a:lumMod val="50000"/>
                    <a:lumOff val="50000"/>
                  </a:schemeClr>
                </a:solidFill>
              </a:rPr>
              <a:t>. </a:t>
            </a:r>
            <a:r>
              <a:rPr lang="en-GB" sz="1600" dirty="0" err="1">
                <a:solidFill>
                  <a:schemeClr val="tx1">
                    <a:lumMod val="50000"/>
                    <a:lumOff val="50000"/>
                  </a:schemeClr>
                </a:solidFill>
              </a:rPr>
              <a:t>Conéctese</a:t>
            </a:r>
            <a:r>
              <a:rPr lang="en-GB" sz="1600" dirty="0">
                <a:solidFill>
                  <a:schemeClr val="tx1">
                    <a:lumMod val="50000"/>
                    <a:lumOff val="50000"/>
                  </a:schemeClr>
                </a:solidFill>
              </a:rPr>
              <a:t> a GitHub o a </a:t>
            </a:r>
            <a:r>
              <a:rPr lang="en-GB" sz="1600" dirty="0" err="1">
                <a:solidFill>
                  <a:schemeClr val="tx1">
                    <a:lumMod val="50000"/>
                    <a:lumOff val="50000"/>
                  </a:schemeClr>
                </a:solidFill>
              </a:rPr>
              <a:t>cualquier</a:t>
            </a:r>
            <a:r>
              <a:rPr lang="en-GB" sz="1600" dirty="0">
                <a:solidFill>
                  <a:schemeClr val="tx1">
                    <a:lumMod val="50000"/>
                    <a:lumOff val="50000"/>
                  </a:schemeClr>
                </a:solidFill>
              </a:rPr>
              <a:t> </a:t>
            </a:r>
            <a:r>
              <a:rPr lang="en-GB" sz="1600" dirty="0" err="1">
                <a:solidFill>
                  <a:schemeClr val="tx1">
                    <a:lumMod val="50000"/>
                    <a:lumOff val="50000"/>
                  </a:schemeClr>
                </a:solidFill>
              </a:rPr>
              <a:t>otro</a:t>
            </a:r>
            <a:r>
              <a:rPr lang="en-GB" sz="1600" dirty="0">
                <a:solidFill>
                  <a:schemeClr val="tx1">
                    <a:lumMod val="50000"/>
                    <a:lumOff val="50000"/>
                  </a:schemeClr>
                </a:solidFill>
              </a:rPr>
              <a:t> </a:t>
            </a:r>
            <a:r>
              <a:rPr lang="en-GB" sz="1600" dirty="0" err="1">
                <a:solidFill>
                  <a:schemeClr val="tx1">
                    <a:lumMod val="50000"/>
                    <a:lumOff val="50000"/>
                  </a:schemeClr>
                </a:solidFill>
              </a:rPr>
              <a:t>proveedor</a:t>
            </a:r>
            <a:r>
              <a:rPr lang="en-GB" sz="1600" dirty="0">
                <a:solidFill>
                  <a:schemeClr val="tx1">
                    <a:lumMod val="50000"/>
                    <a:lumOff val="50000"/>
                  </a:schemeClr>
                </a:solidFill>
              </a:rPr>
              <a:t> de Git e </a:t>
            </a:r>
            <a:r>
              <a:rPr lang="en-GB" sz="1600" dirty="0" err="1">
                <a:solidFill>
                  <a:schemeClr val="tx1">
                    <a:lumMod val="50000"/>
                    <a:lumOff val="50000"/>
                  </a:schemeClr>
                </a:solidFill>
              </a:rPr>
              <a:t>implemente</a:t>
            </a:r>
            <a:r>
              <a:rPr lang="en-GB" sz="1600" dirty="0">
                <a:solidFill>
                  <a:schemeClr val="tx1">
                    <a:lumMod val="50000"/>
                    <a:lumOff val="50000"/>
                  </a:schemeClr>
                </a:solidFill>
              </a:rPr>
              <a:t> </a:t>
            </a:r>
            <a:r>
              <a:rPr lang="en-GB" sz="1600" dirty="0" err="1">
                <a:solidFill>
                  <a:schemeClr val="tx1">
                    <a:lumMod val="50000"/>
                    <a:lumOff val="50000"/>
                  </a:schemeClr>
                </a:solidFill>
              </a:rPr>
              <a:t>continuamente</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2019014"/>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Obtén</a:t>
            </a:r>
            <a:r>
              <a:rPr lang="en-GB" sz="1600" dirty="0">
                <a:solidFill>
                  <a:schemeClr val="tx1">
                    <a:lumMod val="50000"/>
                    <a:lumOff val="50000"/>
                  </a:schemeClr>
                </a:solidFill>
              </a:rPr>
              <a:t> </a:t>
            </a:r>
            <a:r>
              <a:rPr lang="en-GB" sz="1600" dirty="0" err="1">
                <a:solidFill>
                  <a:schemeClr val="tx1">
                    <a:lumMod val="50000"/>
                    <a:lumOff val="50000"/>
                  </a:schemeClr>
                </a:solidFill>
              </a:rPr>
              <a:t>repositorios</a:t>
            </a:r>
            <a:r>
              <a:rPr lang="en-GB" sz="1600" dirty="0">
                <a:solidFill>
                  <a:schemeClr val="tx1">
                    <a:lumMod val="50000"/>
                    <a:lumOff val="50000"/>
                  </a:schemeClr>
                </a:solidFill>
              </a:rPr>
              <a:t> de Git privados </a:t>
            </a:r>
            <a:r>
              <a:rPr lang="en-GB" sz="1600" dirty="0" err="1">
                <a:solidFill>
                  <a:schemeClr val="tx1">
                    <a:lumMod val="50000"/>
                    <a:lumOff val="50000"/>
                  </a:schemeClr>
                </a:solidFill>
              </a:rPr>
              <a:t>ilimitados</a:t>
            </a:r>
            <a:r>
              <a:rPr lang="en-GB" sz="1600" dirty="0">
                <a:solidFill>
                  <a:schemeClr val="tx1">
                    <a:lumMod val="50000"/>
                    <a:lumOff val="50000"/>
                  </a:schemeClr>
                </a:solidFill>
              </a:rPr>
              <a:t> y </a:t>
            </a:r>
            <a:r>
              <a:rPr lang="en-GB" sz="1600" dirty="0" err="1">
                <a:solidFill>
                  <a:schemeClr val="tx1">
                    <a:lumMod val="50000"/>
                    <a:lumOff val="50000"/>
                  </a:schemeClr>
                </a:solidFill>
              </a:rPr>
              <a:t>alojados</a:t>
            </a:r>
            <a:r>
              <a:rPr lang="en-GB" sz="1600" dirty="0">
                <a:solidFill>
                  <a:schemeClr val="tx1">
                    <a:lumMod val="50000"/>
                    <a:lumOff val="50000"/>
                  </a:schemeClr>
                </a:solidFill>
              </a:rPr>
              <a:t> </a:t>
            </a:r>
            <a:r>
              <a:rPr lang="en-GB" sz="1600" dirty="0" err="1">
                <a:solidFill>
                  <a:schemeClr val="tx1">
                    <a:lumMod val="50000"/>
                    <a:lumOff val="50000"/>
                  </a:schemeClr>
                </a:solidFill>
              </a:rPr>
              <a:t>en</a:t>
            </a:r>
            <a:r>
              <a:rPr lang="en-GB" sz="1600" dirty="0">
                <a:solidFill>
                  <a:schemeClr val="tx1">
                    <a:lumMod val="50000"/>
                    <a:lumOff val="50000"/>
                  </a:schemeClr>
                </a:solidFill>
              </a:rPr>
              <a:t> la </a:t>
            </a:r>
            <a:r>
              <a:rPr lang="en-GB" sz="1600" dirty="0" err="1">
                <a:solidFill>
                  <a:schemeClr val="tx1">
                    <a:lumMod val="50000"/>
                    <a:lumOff val="50000"/>
                  </a:schemeClr>
                </a:solidFill>
              </a:rPr>
              <a:t>nube</a:t>
            </a:r>
            <a:r>
              <a:rPr lang="en-GB" sz="1600" dirty="0">
                <a:solidFill>
                  <a:schemeClr val="tx1">
                    <a:lumMod val="50000"/>
                    <a:lumOff val="50000"/>
                  </a:schemeClr>
                </a:solidFill>
              </a:rPr>
              <a:t> y </a:t>
            </a:r>
            <a:r>
              <a:rPr lang="en-GB" sz="1600" dirty="0" err="1">
                <a:solidFill>
                  <a:schemeClr val="tx1">
                    <a:lumMod val="50000"/>
                    <a:lumOff val="50000"/>
                  </a:schemeClr>
                </a:solidFill>
              </a:rPr>
              <a:t>colabora</a:t>
            </a:r>
            <a:r>
              <a:rPr lang="en-GB" sz="1600" dirty="0">
                <a:solidFill>
                  <a:schemeClr val="tx1">
                    <a:lumMod val="50000"/>
                    <a:lumOff val="50000"/>
                  </a:schemeClr>
                </a:solidFill>
              </a:rPr>
              <a:t> para </a:t>
            </a:r>
            <a:r>
              <a:rPr lang="en-GB" sz="1600" dirty="0" err="1">
                <a:solidFill>
                  <a:schemeClr val="tx1">
                    <a:lumMod val="50000"/>
                    <a:lumOff val="50000"/>
                  </a:schemeClr>
                </a:solidFill>
              </a:rPr>
              <a:t>crear</a:t>
            </a:r>
            <a:r>
              <a:rPr lang="en-GB" sz="1600" dirty="0">
                <a:solidFill>
                  <a:schemeClr val="tx1">
                    <a:lumMod val="50000"/>
                    <a:lumOff val="50000"/>
                  </a:schemeClr>
                </a:solidFill>
              </a:rPr>
              <a:t> un </a:t>
            </a:r>
            <a:r>
              <a:rPr lang="en-GB" sz="1600" dirty="0" err="1">
                <a:solidFill>
                  <a:schemeClr val="tx1">
                    <a:lumMod val="50000"/>
                    <a:lumOff val="50000"/>
                  </a:schemeClr>
                </a:solidFill>
              </a:rPr>
              <a:t>mejor</a:t>
            </a:r>
            <a:r>
              <a:rPr lang="en-GB" sz="1600" dirty="0">
                <a:solidFill>
                  <a:schemeClr val="tx1">
                    <a:lumMod val="50000"/>
                    <a:lumOff val="50000"/>
                  </a:schemeClr>
                </a:solidFill>
              </a:rPr>
              <a:t> </a:t>
            </a:r>
            <a:r>
              <a:rPr lang="en-GB" sz="1600" dirty="0" err="1">
                <a:solidFill>
                  <a:schemeClr val="tx1">
                    <a:lumMod val="50000"/>
                    <a:lumOff val="50000"/>
                  </a:schemeClr>
                </a:solidFill>
              </a:rPr>
              <a:t>código</a:t>
            </a:r>
            <a:r>
              <a:rPr lang="en-GB" sz="1600" dirty="0">
                <a:solidFill>
                  <a:schemeClr val="tx1">
                    <a:lumMod val="50000"/>
                    <a:lumOff val="50000"/>
                  </a:schemeClr>
                </a:solidFill>
              </a:rPr>
              <a:t> con solicitudes de </a:t>
            </a:r>
            <a:r>
              <a:rPr lang="en-GB" sz="1600" dirty="0" err="1">
                <a:solidFill>
                  <a:schemeClr val="tx1">
                    <a:lumMod val="50000"/>
                    <a:lumOff val="50000"/>
                  </a:schemeClr>
                </a:solidFill>
              </a:rPr>
              <a:t>incorporación</a:t>
            </a:r>
            <a:r>
              <a:rPr lang="en-GB" sz="1600" dirty="0">
                <a:solidFill>
                  <a:schemeClr val="tx1">
                    <a:lumMod val="50000"/>
                    <a:lumOff val="50000"/>
                  </a:schemeClr>
                </a:solidFill>
              </a:rPr>
              <a:t> de </a:t>
            </a:r>
            <a:r>
              <a:rPr lang="en-GB" sz="1600" dirty="0" err="1">
                <a:solidFill>
                  <a:schemeClr val="tx1">
                    <a:lumMod val="50000"/>
                    <a:lumOff val="50000"/>
                  </a:schemeClr>
                </a:solidFill>
              </a:rPr>
              <a:t>cambios</a:t>
            </a:r>
            <a:r>
              <a:rPr lang="en-GB" sz="1600" dirty="0">
                <a:solidFill>
                  <a:schemeClr val="tx1">
                    <a:lumMod val="50000"/>
                    <a:lumOff val="50000"/>
                  </a:schemeClr>
                </a:solidFill>
              </a:rPr>
              <a:t> y </a:t>
            </a:r>
            <a:r>
              <a:rPr lang="en-GB" sz="1600" dirty="0" err="1">
                <a:solidFill>
                  <a:schemeClr val="tx1">
                    <a:lumMod val="50000"/>
                    <a:lumOff val="50000"/>
                  </a:schemeClr>
                </a:solidFill>
              </a:rPr>
              <a:t>administración</a:t>
            </a:r>
            <a:r>
              <a:rPr lang="en-GB" sz="1600" dirty="0">
                <a:solidFill>
                  <a:schemeClr val="tx1">
                    <a:lumMod val="50000"/>
                    <a:lumOff val="50000"/>
                  </a:schemeClr>
                </a:solidFill>
              </a:rPr>
              <a:t> </a:t>
            </a:r>
            <a:r>
              <a:rPr lang="en-GB" sz="1600" dirty="0" err="1">
                <a:solidFill>
                  <a:schemeClr val="tx1">
                    <a:lumMod val="50000"/>
                    <a:lumOff val="50000"/>
                  </a:schemeClr>
                </a:solidFill>
              </a:rPr>
              <a:t>avanzada</a:t>
            </a:r>
            <a:r>
              <a:rPr lang="en-GB" sz="1600" dirty="0">
                <a:solidFill>
                  <a:schemeClr val="tx1">
                    <a:lumMod val="50000"/>
                    <a:lumOff val="50000"/>
                  </a:schemeClr>
                </a:solidFill>
              </a:rPr>
              <a:t> de </a:t>
            </a:r>
            <a:r>
              <a:rPr lang="en-GB" sz="1600" dirty="0" err="1">
                <a:solidFill>
                  <a:schemeClr val="tx1">
                    <a:lumMod val="50000"/>
                    <a:lumOff val="50000"/>
                  </a:schemeClr>
                </a:solidFill>
              </a:rPr>
              <a:t>archivos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280351"/>
          </a:xfrm>
          <a:prstGeom prst="rect">
            <a:avLst/>
          </a:prstGeom>
          <a:noFill/>
        </p:spPr>
        <p:txBody>
          <a:bodyPr wrap="square" lIns="0" tIns="146304" rIns="0" bIns="146304" rtlCol="0" anchor="t">
            <a:spAutoFit/>
          </a:bodyPr>
          <a:lstStyle/>
          <a:p>
            <a:pPr>
              <a:spcAft>
                <a:spcPts val="600"/>
              </a:spcAft>
            </a:pPr>
            <a:r>
              <a:rPr lang="en-GB" sz="1600" dirty="0" err="1">
                <a:solidFill>
                  <a:schemeClr val="tx1">
                    <a:lumMod val="50000"/>
                    <a:lumOff val="50000"/>
                  </a:schemeClr>
                </a:solidFill>
              </a:rPr>
              <a:t>Pruebe</a:t>
            </a:r>
            <a:r>
              <a:rPr lang="en-GB" sz="1600" dirty="0">
                <a:solidFill>
                  <a:schemeClr val="tx1">
                    <a:lumMod val="50000"/>
                    <a:lumOff val="50000"/>
                  </a:schemeClr>
                </a:solidFill>
              </a:rPr>
              <a:t> y </a:t>
            </a:r>
            <a:r>
              <a:rPr lang="en-GB" sz="1600" dirty="0" err="1">
                <a:solidFill>
                  <a:schemeClr val="tx1">
                    <a:lumMod val="50000"/>
                    <a:lumOff val="50000"/>
                  </a:schemeClr>
                </a:solidFill>
              </a:rPr>
              <a:t>distribuya</a:t>
            </a:r>
            <a:r>
              <a:rPr lang="en-GB" sz="1600" dirty="0">
                <a:solidFill>
                  <a:schemeClr val="tx1">
                    <a:lumMod val="50000"/>
                    <a:lumOff val="50000"/>
                  </a:schemeClr>
                </a:solidFill>
              </a:rPr>
              <a:t> con </a:t>
            </a:r>
            <a:r>
              <a:rPr lang="en-GB" sz="1600" dirty="0" err="1">
                <a:solidFill>
                  <a:schemeClr val="tx1">
                    <a:lumMod val="50000"/>
                    <a:lumOff val="50000"/>
                  </a:schemeClr>
                </a:solidFill>
              </a:rPr>
              <a:t>confianza</a:t>
            </a:r>
            <a:r>
              <a:rPr lang="en-GB" sz="1600" dirty="0">
                <a:solidFill>
                  <a:schemeClr val="tx1">
                    <a:lumMod val="50000"/>
                    <a:lumOff val="50000"/>
                  </a:schemeClr>
                </a:solidFill>
              </a:rPr>
              <a:t> </a:t>
            </a:r>
            <a:r>
              <a:rPr lang="en-GB" sz="1600" dirty="0" err="1">
                <a:solidFill>
                  <a:schemeClr val="tx1">
                    <a:lumMod val="50000"/>
                    <a:lumOff val="50000"/>
                  </a:schemeClr>
                </a:solidFill>
              </a:rPr>
              <a:t>utilizando</a:t>
            </a:r>
            <a:r>
              <a:rPr lang="en-GB" sz="1600" dirty="0">
                <a:solidFill>
                  <a:schemeClr val="tx1">
                    <a:lumMod val="50000"/>
                    <a:lumOff val="50000"/>
                  </a:schemeClr>
                </a:solidFill>
              </a:rPr>
              <a:t> </a:t>
            </a:r>
            <a:r>
              <a:rPr lang="en-GB" sz="1600" dirty="0" err="1">
                <a:solidFill>
                  <a:schemeClr val="tx1">
                    <a:lumMod val="50000"/>
                    <a:lumOff val="50000"/>
                  </a:schemeClr>
                </a:solidFill>
              </a:rPr>
              <a:t>herramientas</a:t>
            </a:r>
            <a:r>
              <a:rPr lang="en-GB" sz="1600" dirty="0">
                <a:solidFill>
                  <a:schemeClr val="tx1">
                    <a:lumMod val="50000"/>
                    <a:lumOff val="50000"/>
                  </a:schemeClr>
                </a:solidFill>
              </a:rPr>
              <a:t> de </a:t>
            </a:r>
            <a:r>
              <a:rPr lang="en-GB" sz="1600" dirty="0" err="1">
                <a:solidFill>
                  <a:schemeClr val="tx1">
                    <a:lumMod val="50000"/>
                    <a:lumOff val="50000"/>
                  </a:schemeClr>
                </a:solidFill>
              </a:rPr>
              <a:t>prueba</a:t>
            </a:r>
            <a:r>
              <a:rPr lang="en-GB" sz="1600" dirty="0">
                <a:solidFill>
                  <a:schemeClr val="tx1">
                    <a:lumMod val="50000"/>
                    <a:lumOff val="50000"/>
                  </a:schemeClr>
                </a:solidFill>
              </a:rPr>
              <a:t> </a:t>
            </a:r>
            <a:r>
              <a:rPr lang="en-GB" sz="1600" dirty="0" err="1">
                <a:solidFill>
                  <a:schemeClr val="tx1">
                    <a:lumMod val="50000"/>
                    <a:lumOff val="50000"/>
                  </a:schemeClr>
                </a:solidFill>
              </a:rPr>
              <a:t>manuales</a:t>
            </a:r>
            <a:r>
              <a:rPr lang="en-GB" sz="1600" dirty="0">
                <a:solidFill>
                  <a:schemeClr val="tx1">
                    <a:lumMod val="50000"/>
                    <a:lumOff val="50000"/>
                  </a:schemeClr>
                </a:solidFill>
              </a:rPr>
              <a:t> y </a:t>
            </a:r>
            <a:r>
              <a:rPr lang="en-GB" sz="1600" dirty="0" err="1">
                <a:solidFill>
                  <a:schemeClr val="tx1">
                    <a:lumMod val="50000"/>
                    <a:lumOff val="50000"/>
                  </a:schemeClr>
                </a:solidFill>
              </a:rPr>
              <a:t>exploratorias</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Cree, </a:t>
            </a:r>
            <a:r>
              <a:rPr lang="en-GB" sz="1600" dirty="0" err="1">
                <a:solidFill>
                  <a:schemeClr val="tx1">
                    <a:lumMod val="50000"/>
                    <a:lumOff val="50000"/>
                  </a:schemeClr>
                </a:solidFill>
              </a:rPr>
              <a:t>aloje</a:t>
            </a:r>
            <a:r>
              <a:rPr lang="en-GB" sz="1600" dirty="0">
                <a:solidFill>
                  <a:schemeClr val="tx1">
                    <a:lumMod val="50000"/>
                    <a:lumOff val="50000"/>
                  </a:schemeClr>
                </a:solidFill>
              </a:rPr>
              <a:t> y </a:t>
            </a:r>
            <a:r>
              <a:rPr lang="en-GB" sz="1600" dirty="0" err="1">
                <a:solidFill>
                  <a:schemeClr val="tx1">
                    <a:lumMod val="50000"/>
                    <a:lumOff val="50000"/>
                  </a:schemeClr>
                </a:solidFill>
              </a:rPr>
              <a:t>comparta</a:t>
            </a:r>
            <a:r>
              <a:rPr lang="en-GB" sz="1600" dirty="0">
                <a:solidFill>
                  <a:schemeClr val="tx1">
                    <a:lumMod val="50000"/>
                    <a:lumOff val="50000"/>
                  </a:schemeClr>
                </a:solidFill>
              </a:rPr>
              <a:t> </a:t>
            </a:r>
            <a:r>
              <a:rPr lang="en-GB" sz="1600" dirty="0" err="1">
                <a:solidFill>
                  <a:schemeClr val="tx1">
                    <a:lumMod val="50000"/>
                    <a:lumOff val="50000"/>
                  </a:schemeClr>
                </a:solidFill>
              </a:rPr>
              <a:t>paquetes</a:t>
            </a:r>
            <a:r>
              <a:rPr lang="en-GB" sz="1600" dirty="0">
                <a:solidFill>
                  <a:schemeClr val="tx1">
                    <a:lumMod val="50000"/>
                    <a:lumOff val="50000"/>
                  </a:schemeClr>
                </a:solidFill>
              </a:rPr>
              <a:t> con </a:t>
            </a:r>
            <a:r>
              <a:rPr lang="en-GB" sz="1600" dirty="0" err="1">
                <a:solidFill>
                  <a:schemeClr val="tx1">
                    <a:lumMod val="50000"/>
                    <a:lumOff val="50000"/>
                  </a:schemeClr>
                </a:solidFill>
              </a:rPr>
              <a:t>su</a:t>
            </a:r>
            <a:r>
              <a:rPr lang="en-GB" sz="1600" dirty="0">
                <a:solidFill>
                  <a:schemeClr val="tx1">
                    <a:lumMod val="50000"/>
                    <a:lumOff val="50000"/>
                  </a:schemeClr>
                </a:solidFill>
              </a:rPr>
              <a:t> </a:t>
            </a:r>
            <a:r>
              <a:rPr lang="en-GB" sz="1600" dirty="0" err="1">
                <a:solidFill>
                  <a:schemeClr val="tx1">
                    <a:lumMod val="50000"/>
                    <a:lumOff val="50000"/>
                  </a:schemeClr>
                </a:solidFill>
              </a:rPr>
              <a:t>equipo</a:t>
            </a:r>
            <a:r>
              <a:rPr lang="en-GB" sz="1600" dirty="0">
                <a:solidFill>
                  <a:schemeClr val="tx1">
                    <a:lumMod val="50000"/>
                    <a:lumOff val="50000"/>
                  </a:schemeClr>
                </a:solidFill>
              </a:rPr>
              <a:t>, y </a:t>
            </a:r>
            <a:r>
              <a:rPr lang="en-GB" sz="1600" dirty="0" err="1">
                <a:solidFill>
                  <a:schemeClr val="tx1">
                    <a:lumMod val="50000"/>
                    <a:lumOff val="50000"/>
                  </a:schemeClr>
                </a:solidFill>
              </a:rPr>
              <a:t>agregue</a:t>
            </a:r>
            <a:r>
              <a:rPr lang="en-GB" sz="1600" dirty="0">
                <a:solidFill>
                  <a:schemeClr val="tx1">
                    <a:lumMod val="50000"/>
                    <a:lumOff val="50000"/>
                  </a:schemeClr>
                </a:solidFill>
              </a:rPr>
              <a:t> </a:t>
            </a:r>
            <a:r>
              <a:rPr lang="en-GB" sz="1600" dirty="0" err="1">
                <a:solidFill>
                  <a:schemeClr val="tx1">
                    <a:lumMod val="50000"/>
                    <a:lumOff val="50000"/>
                  </a:schemeClr>
                </a:solidFill>
              </a:rPr>
              <a:t>artefactos</a:t>
            </a:r>
            <a:r>
              <a:rPr lang="en-GB" sz="1600" dirty="0">
                <a:solidFill>
                  <a:schemeClr val="tx1">
                    <a:lumMod val="50000"/>
                    <a:lumOff val="50000"/>
                  </a:schemeClr>
                </a:solidFill>
              </a:rPr>
              <a:t> a sus </a:t>
            </a:r>
            <a:r>
              <a:rPr lang="en-GB" sz="1600" dirty="0" err="1">
                <a:solidFill>
                  <a:schemeClr val="tx1">
                    <a:lumMod val="50000"/>
                    <a:lumOff val="50000"/>
                  </a:schemeClr>
                </a:solidFill>
              </a:rPr>
              <a:t>canalizaciones</a:t>
            </a:r>
            <a:r>
              <a:rPr lang="en-GB" sz="1600" dirty="0">
                <a:solidFill>
                  <a:schemeClr val="tx1">
                    <a:lumMod val="50000"/>
                    <a:lumOff val="50000"/>
                  </a:schemeClr>
                </a:solidFill>
              </a:rPr>
              <a:t> de CI/CD con un solo </a:t>
            </a:r>
            <a:r>
              <a:rPr lang="en-GB" sz="1600" dirty="0" err="1">
                <a:solidFill>
                  <a:schemeClr val="tx1">
                    <a:lumMod val="50000"/>
                    <a:lumOff val="50000"/>
                  </a:schemeClr>
                </a:solidFill>
              </a:rPr>
              <a:t>clic</a:t>
            </a:r>
            <a:r>
              <a:rPr lang="en-GB" sz="1600" dirty="0">
                <a:solidFill>
                  <a:schemeClr val="tx1">
                    <a:lumMod val="50000"/>
                    <a:lumOff val="50000"/>
                  </a:schemeClr>
                </a:solidFill>
              </a:rPr>
              <a:t>.</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a:t>Una solución integral para organizaciones que buscan una cadena de herramientas de nivel empresarial</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a:solidFill>
                  <a:schemeClr val="tx1">
                    <a:lumMod val="65000"/>
                    <a:lumOff val="35000"/>
                  </a:schemeClr>
                </a:solidFill>
              </a:rPr>
              <a:t>Totalmente integrado con trazabilidad de extremo a extremo</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solidFill>
                  <a:schemeClr val="tx1">
                    <a:lumMod val="65000"/>
                    <a:lumOff val="35000"/>
                  </a:schemeClr>
                </a:solidFill>
              </a:rPr>
              <a:t>Mejor juntos</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Escalable a cualquier equipo y tamaño de proyecto</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Alta disponibilidad, multirregión, nube híbrida y local</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Apoyo al cliente</a:t>
            </a: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Administración y control de acceso coherentes</a:t>
            </a: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err="1">
                <a:solidFill>
                  <a:schemeClr val="tx1">
                    <a:lumMod val="65000"/>
                    <a:lumOff val="35000"/>
                  </a:schemeClr>
                </a:solidFill>
              </a:rPr>
              <a:t>Alojamiento</a:t>
            </a:r>
            <a:r>
              <a:rPr lang="en-GB" sz="1800" dirty="0">
                <a:solidFill>
                  <a:schemeClr val="tx1">
                    <a:lumMod val="65000"/>
                    <a:lumOff val="35000"/>
                  </a:schemeClr>
                </a:solidFill>
              </a:rPr>
              <a:t> de </a:t>
            </a:r>
            <a:r>
              <a:rPr lang="en-GB" sz="1800" dirty="0" err="1">
                <a:solidFill>
                  <a:schemeClr val="tx1">
                    <a:lumMod val="65000"/>
                    <a:lumOff val="35000"/>
                  </a:schemeClr>
                </a:solidFill>
              </a:rPr>
              <a:t>repositorios</a:t>
            </a:r>
            <a:r>
              <a:rPr lang="en-GB" sz="1800" dirty="0">
                <a:solidFill>
                  <a:schemeClr val="tx1">
                    <a:lumMod val="65000"/>
                    <a:lumOff val="35000"/>
                  </a:schemeClr>
                </a:solidFill>
              </a:rPr>
              <a:t> de Git privado </a:t>
            </a:r>
            <a:r>
              <a:rPr lang="en-GB" sz="1800" dirty="0" err="1">
                <a:solidFill>
                  <a:schemeClr val="tx1">
                    <a:lumMod val="65000"/>
                    <a:lumOff val="35000"/>
                  </a:schemeClr>
                </a:solidFill>
              </a:rPr>
              <a:t>ilimitado</a:t>
            </a:r>
            <a:r>
              <a:rPr lang="en-GB" sz="1800" dirty="0">
                <a:solidFill>
                  <a:schemeClr val="tx1">
                    <a:lumMod val="65000"/>
                    <a:lumOff val="35000"/>
                  </a:schemeClr>
                </a:solidFill>
              </a:rPr>
              <a:t> y </a:t>
            </a:r>
            <a:r>
              <a:rPr lang="en-GB" sz="1800" dirty="0" err="1">
                <a:solidFill>
                  <a:schemeClr val="tx1">
                    <a:lumMod val="65000"/>
                    <a:lumOff val="35000"/>
                  </a:schemeClr>
                </a:solidFill>
              </a:rPr>
              <a:t>soporte</a:t>
            </a:r>
            <a:r>
              <a:rPr lang="en-GB" sz="1800" dirty="0">
                <a:solidFill>
                  <a:schemeClr val="tx1">
                    <a:lumMod val="65000"/>
                    <a:lumOff val="35000"/>
                  </a:schemeClr>
                </a:solidFill>
              </a:rPr>
              <a:t> para TFVC que </a:t>
            </a:r>
            <a:r>
              <a:rPr lang="en-GB" sz="1800" dirty="0" err="1">
                <a:solidFill>
                  <a:schemeClr val="tx1">
                    <a:lumMod val="65000"/>
                    <a:lumOff val="35000"/>
                  </a:schemeClr>
                </a:solidFill>
              </a:rPr>
              <a:t>pasa</a:t>
            </a:r>
            <a:r>
              <a:rPr lang="en-GB" sz="1800" dirty="0">
                <a:solidFill>
                  <a:schemeClr val="tx1">
                    <a:lumMod val="65000"/>
                    <a:lumOff val="35000"/>
                  </a:schemeClr>
                </a:solidFill>
              </a:rPr>
              <a:t> de ser un </a:t>
            </a:r>
            <a:r>
              <a:rPr lang="en-GB" sz="1800" dirty="0" err="1">
                <a:solidFill>
                  <a:schemeClr val="tx1">
                    <a:lumMod val="65000"/>
                    <a:lumOff val="35000"/>
                  </a:schemeClr>
                </a:solidFill>
              </a:rPr>
              <a:t>proyecto</a:t>
            </a:r>
            <a:r>
              <a:rPr lang="en-GB" sz="1800" dirty="0">
                <a:solidFill>
                  <a:schemeClr val="tx1">
                    <a:lumMod val="65000"/>
                    <a:lumOff val="35000"/>
                  </a:schemeClr>
                </a:solidFill>
              </a:rPr>
              <a:t> de </a:t>
            </a:r>
            <a:r>
              <a:rPr lang="en-GB" sz="1800" dirty="0" err="1">
                <a:solidFill>
                  <a:schemeClr val="tx1">
                    <a:lumMod val="65000"/>
                    <a:lumOff val="35000"/>
                  </a:schemeClr>
                </a:solidFill>
              </a:rPr>
              <a:t>pasatiempo</a:t>
            </a:r>
            <a:r>
              <a:rPr lang="en-GB" sz="1800" dirty="0">
                <a:solidFill>
                  <a:schemeClr val="tx1">
                    <a:lumMod val="65000"/>
                    <a:lumOff val="35000"/>
                  </a:schemeClr>
                </a:solidFill>
              </a:rPr>
              <a:t> a </a:t>
            </a:r>
            <a:r>
              <a:rPr lang="en-GB" sz="1800" dirty="0" err="1">
                <a:solidFill>
                  <a:schemeClr val="tx1">
                    <a:lumMod val="65000"/>
                    <a:lumOff val="35000"/>
                  </a:schemeClr>
                </a:solidFill>
              </a:rPr>
              <a:t>los</a:t>
            </a:r>
            <a:r>
              <a:rPr lang="en-GB" sz="1800" dirty="0">
                <a:solidFill>
                  <a:schemeClr val="tx1">
                    <a:lumMod val="65000"/>
                    <a:lumOff val="35000"/>
                  </a:schemeClr>
                </a:solidFill>
              </a:rPr>
              <a:t> </a:t>
            </a:r>
            <a:r>
              <a:rPr lang="en-GB" sz="1800" dirty="0" err="1">
                <a:solidFill>
                  <a:schemeClr val="tx1">
                    <a:lumMod val="65000"/>
                    <a:lumOff val="35000"/>
                  </a:schemeClr>
                </a:solidFill>
              </a:rPr>
              <a:t>repositorios</a:t>
            </a:r>
            <a:r>
              <a:rPr lang="en-GB" sz="1800" dirty="0">
                <a:solidFill>
                  <a:schemeClr val="tx1">
                    <a:lumMod val="65000"/>
                    <a:lumOff val="35000"/>
                  </a:schemeClr>
                </a:solidFill>
              </a:rPr>
              <a:t> de Git </a:t>
            </a:r>
            <a:r>
              <a:rPr lang="en-GB" sz="1800" dirty="0" err="1">
                <a:solidFill>
                  <a:schemeClr val="tx1">
                    <a:lumMod val="65000"/>
                    <a:lumOff val="35000"/>
                  </a:schemeClr>
                </a:solidFill>
              </a:rPr>
              <a:t>más</a:t>
            </a:r>
            <a:r>
              <a:rPr lang="en-GB" sz="1800" dirty="0">
                <a:solidFill>
                  <a:schemeClr val="tx1">
                    <a:lumMod val="65000"/>
                    <a:lumOff val="35000"/>
                  </a:schemeClr>
                </a:solidFill>
              </a:rPr>
              <a:t> </a:t>
            </a:r>
            <a:r>
              <a:rPr lang="en-GB" sz="1800" dirty="0" err="1">
                <a:solidFill>
                  <a:schemeClr val="tx1">
                    <a:lumMod val="65000"/>
                    <a:lumOff val="35000"/>
                  </a:schemeClr>
                </a:solidFill>
              </a:rPr>
              <a:t>grandes</a:t>
            </a:r>
            <a:r>
              <a:rPr lang="en-GB" sz="1800" dirty="0">
                <a:solidFill>
                  <a:schemeClr val="tx1">
                    <a:lumMod val="65000"/>
                    <a:lumOff val="35000"/>
                  </a:schemeClr>
                </a:solidFill>
              </a:rPr>
              <a:t> del </a:t>
            </a:r>
            <a:r>
              <a:rPr lang="en-GB" sz="1800" dirty="0" err="1">
                <a:solidFill>
                  <a:schemeClr val="tx1">
                    <a:lumMod val="65000"/>
                    <a:lumOff val="35000"/>
                  </a:schemeClr>
                </a:solidFill>
              </a:rPr>
              <a:t>mundo</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Funciona</a:t>
            </a:r>
            <a:r>
              <a:rPr lang="en-GB" sz="1800" dirty="0">
                <a:solidFill>
                  <a:schemeClr val="tx1">
                    <a:lumMod val="65000"/>
                    <a:lumOff val="35000"/>
                  </a:schemeClr>
                </a:solidFill>
                <a:latin typeface="+mj-lt"/>
              </a:rPr>
              <a:t> con </a:t>
            </a:r>
            <a:r>
              <a:rPr lang="en-GB" sz="1800" dirty="0" err="1">
                <a:solidFill>
                  <a:schemeClr val="tx1">
                    <a:lumMod val="65000"/>
                    <a:lumOff val="35000"/>
                  </a:schemeClr>
                </a:solidFill>
                <a:latin typeface="+mj-lt"/>
              </a:rPr>
              <a:t>el</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cliente</a:t>
            </a:r>
            <a:r>
              <a:rPr lang="en-GB" sz="1800" dirty="0">
                <a:solidFill>
                  <a:schemeClr val="tx1">
                    <a:lumMod val="65000"/>
                    <a:lumOff val="35000"/>
                  </a:schemeClr>
                </a:solidFill>
                <a:latin typeface="+mj-lt"/>
              </a:rPr>
              <a:t> Git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Conéctese</a:t>
            </a:r>
            <a:r>
              <a:rPr lang="en-GB" sz="1200" dirty="0">
                <a:solidFill>
                  <a:srgbClr val="595959"/>
                </a:solidFill>
              </a:rPr>
              <a:t> de forma </a:t>
            </a:r>
            <a:r>
              <a:rPr lang="en-GB" sz="1200" dirty="0" err="1">
                <a:solidFill>
                  <a:srgbClr val="595959"/>
                </a:solidFill>
              </a:rPr>
              <a:t>segura</a:t>
            </a:r>
            <a:r>
              <a:rPr lang="en-GB" sz="1200" dirty="0">
                <a:solidFill>
                  <a:srgbClr val="595959"/>
                </a:solidFill>
              </a:rPr>
              <a:t> e </a:t>
            </a:r>
            <a:r>
              <a:rPr lang="en-GB" sz="1200" dirty="0" err="1">
                <a:solidFill>
                  <a:srgbClr val="595959"/>
                </a:solidFill>
              </a:rPr>
              <a:t>inserte</a:t>
            </a:r>
            <a:r>
              <a:rPr lang="en-GB" sz="1200" dirty="0">
                <a:solidFill>
                  <a:srgbClr val="595959"/>
                </a:solidFill>
              </a:rPr>
              <a:t> </a:t>
            </a:r>
            <a:r>
              <a:rPr lang="en-GB" sz="1200" dirty="0" err="1">
                <a:solidFill>
                  <a:srgbClr val="595959"/>
                </a:solidFill>
              </a:rPr>
              <a:t>código</a:t>
            </a:r>
            <a:r>
              <a:rPr lang="en-GB" sz="1200" dirty="0">
                <a:solidFill>
                  <a:srgbClr val="595959"/>
                </a:solidFill>
              </a:rPr>
              <a:t> </a:t>
            </a:r>
            <a:r>
              <a:rPr lang="en-GB" sz="1200" dirty="0" err="1">
                <a:solidFill>
                  <a:srgbClr val="595959"/>
                </a:solidFill>
              </a:rPr>
              <a:t>en</a:t>
            </a:r>
            <a:r>
              <a:rPr lang="en-GB" sz="1200" dirty="0">
                <a:solidFill>
                  <a:srgbClr val="595959"/>
                </a:solidFill>
              </a:rPr>
              <a:t> sus </a:t>
            </a:r>
            <a:r>
              <a:rPr lang="en-GB" sz="1200" dirty="0" err="1">
                <a:solidFill>
                  <a:srgbClr val="595959"/>
                </a:solidFill>
              </a:rPr>
              <a:t>repositorios</a:t>
            </a:r>
            <a:r>
              <a:rPr lang="en-GB" sz="1200" dirty="0">
                <a:solidFill>
                  <a:srgbClr val="595959"/>
                </a:solidFill>
              </a:rPr>
              <a:t> de Git </a:t>
            </a:r>
            <a:r>
              <a:rPr lang="en-GB" sz="1200" dirty="0" err="1">
                <a:solidFill>
                  <a:srgbClr val="595959"/>
                </a:solidFill>
              </a:rPr>
              <a:t>desde</a:t>
            </a:r>
            <a:r>
              <a:rPr lang="en-GB" sz="1200" dirty="0">
                <a:solidFill>
                  <a:srgbClr val="595959"/>
                </a:solidFill>
              </a:rPr>
              <a:t> </a:t>
            </a:r>
            <a:r>
              <a:rPr lang="en-GB" sz="1200" dirty="0" err="1">
                <a:solidFill>
                  <a:srgbClr val="595959"/>
                </a:solidFill>
              </a:rPr>
              <a:t>cualquier</a:t>
            </a:r>
            <a:r>
              <a:rPr lang="en-GB" sz="1200" dirty="0">
                <a:solidFill>
                  <a:srgbClr val="595959"/>
                </a:solidFill>
              </a:rPr>
              <a:t> IDE, editor o </a:t>
            </a:r>
            <a:r>
              <a:rPr lang="en-GB" sz="1200" dirty="0" err="1">
                <a:solidFill>
                  <a:srgbClr val="595959"/>
                </a:solidFill>
              </a:rPr>
              <a:t>cliente</a:t>
            </a:r>
            <a:r>
              <a:rPr lang="en-GB" sz="1200" dirty="0">
                <a:solidFill>
                  <a:srgbClr val="595959"/>
                </a:solidFill>
              </a:rPr>
              <a:t> de Git.</a:t>
            </a:r>
            <a:endParaRPr lang="en-US" sz="1200" dirty="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Integración</a:t>
            </a:r>
            <a:r>
              <a:rPr lang="en-GB" sz="1800" dirty="0">
                <a:solidFill>
                  <a:schemeClr val="tx1">
                    <a:lumMod val="65000"/>
                    <a:lumOff val="35000"/>
                  </a:schemeClr>
                </a:solidFill>
                <a:latin typeface="+mj-lt"/>
              </a:rPr>
              <a:t> de webhooks y API</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Agregue</a:t>
            </a:r>
            <a:r>
              <a:rPr lang="en-GB" sz="1200" dirty="0">
                <a:solidFill>
                  <a:srgbClr val="595959"/>
                </a:solidFill>
              </a:rPr>
              <a:t> </a:t>
            </a:r>
            <a:r>
              <a:rPr lang="en-GB" sz="1200" dirty="0" err="1">
                <a:solidFill>
                  <a:srgbClr val="595959"/>
                </a:solidFill>
              </a:rPr>
              <a:t>validaciones</a:t>
            </a:r>
            <a:r>
              <a:rPr lang="en-GB" sz="1200" dirty="0">
                <a:solidFill>
                  <a:srgbClr val="595959"/>
                </a:solidFill>
              </a:rPr>
              <a:t> y </a:t>
            </a:r>
            <a:r>
              <a:rPr lang="en-GB" sz="1200" dirty="0" err="1">
                <a:solidFill>
                  <a:srgbClr val="595959"/>
                </a:solidFill>
              </a:rPr>
              <a:t>extensiones</a:t>
            </a:r>
            <a:r>
              <a:rPr lang="en-GB" sz="1200" dirty="0">
                <a:solidFill>
                  <a:srgbClr val="595959"/>
                </a:solidFill>
              </a:rPr>
              <a:t> del mercado o </a:t>
            </a:r>
            <a:r>
              <a:rPr lang="en-GB" sz="1200" dirty="0" err="1">
                <a:solidFill>
                  <a:srgbClr val="595959"/>
                </a:solidFill>
              </a:rPr>
              <a:t>cree</a:t>
            </a:r>
            <a:r>
              <a:rPr lang="en-GB" sz="1200" dirty="0">
                <a:solidFill>
                  <a:srgbClr val="595959"/>
                </a:solidFill>
              </a:rPr>
              <a:t> las suyas </a:t>
            </a:r>
            <a:r>
              <a:rPr lang="en-GB" sz="1200" dirty="0" err="1">
                <a:solidFill>
                  <a:srgbClr val="595959"/>
                </a:solidFill>
              </a:rPr>
              <a:t>propias</a:t>
            </a:r>
            <a:r>
              <a:rPr lang="en-GB" sz="1200" dirty="0">
                <a:solidFill>
                  <a:srgbClr val="595959"/>
                </a:solidFill>
              </a:rPr>
              <a:t> </a:t>
            </a:r>
            <a:r>
              <a:rPr lang="en-GB" sz="1200" dirty="0" err="1">
                <a:solidFill>
                  <a:srgbClr val="595959"/>
                </a:solidFill>
              </a:rPr>
              <a:t>utilizando</a:t>
            </a:r>
            <a:r>
              <a:rPr lang="en-GB" sz="1200" dirty="0">
                <a:solidFill>
                  <a:srgbClr val="595959"/>
                </a:solidFill>
              </a:rPr>
              <a:t> webhooks y API REST.</a:t>
            </a:r>
            <a:endParaRPr lang="en-US" sz="1200" dirty="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err="1">
                <a:solidFill>
                  <a:schemeClr val="tx1">
                    <a:lumMod val="65000"/>
                    <a:lumOff val="35000"/>
                  </a:schemeClr>
                </a:solidFill>
                <a:latin typeface="+mj-lt"/>
              </a:rPr>
              <a:t>Búsqueda</a:t>
            </a:r>
            <a:r>
              <a:rPr lang="en-GB" sz="1800" dirty="0">
                <a:solidFill>
                  <a:schemeClr val="tx1">
                    <a:lumMod val="65000"/>
                    <a:lumOff val="35000"/>
                  </a:schemeClr>
                </a:solidFill>
                <a:latin typeface="+mj-lt"/>
              </a:rPr>
              <a:t> de </a:t>
            </a:r>
            <a:r>
              <a:rPr lang="en-GB" sz="1800" dirty="0" err="1">
                <a:solidFill>
                  <a:schemeClr val="tx1">
                    <a:lumMod val="65000"/>
                    <a:lumOff val="35000"/>
                  </a:schemeClr>
                </a:solidFill>
                <a:latin typeface="+mj-lt"/>
              </a:rPr>
              <a:t>código</a:t>
            </a:r>
            <a:r>
              <a:rPr lang="en-GB" sz="1800" dirty="0">
                <a:solidFill>
                  <a:schemeClr val="tx1">
                    <a:lumMod val="65000"/>
                    <a:lumOff val="35000"/>
                  </a:schemeClr>
                </a:solidFill>
                <a:latin typeface="+mj-lt"/>
              </a:rPr>
              <a:t> </a:t>
            </a:r>
            <a:r>
              <a:rPr lang="en-GB" sz="1800" dirty="0" err="1">
                <a:solidFill>
                  <a:schemeClr val="tx1">
                    <a:lumMod val="65000"/>
                    <a:lumOff val="35000"/>
                  </a:schemeClr>
                </a:solidFill>
                <a:latin typeface="+mj-lt"/>
              </a:rPr>
              <a:t>semántico</a:t>
            </a:r>
            <a:endParaRPr lang="en-GB" sz="1800" dirty="0">
              <a:solidFill>
                <a:schemeClr val="tx1">
                  <a:lumMod val="65000"/>
                  <a:lumOff val="35000"/>
                </a:schemeClr>
              </a:solidFill>
              <a:latin typeface="+mj-lt"/>
            </a:endParaRP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595959"/>
                </a:solidFill>
              </a:rPr>
              <a:t>Encuentre</a:t>
            </a:r>
            <a:r>
              <a:rPr lang="en-GB" sz="1200" dirty="0">
                <a:solidFill>
                  <a:srgbClr val="595959"/>
                </a:solidFill>
              </a:rPr>
              <a:t> </a:t>
            </a:r>
            <a:r>
              <a:rPr lang="en-GB" sz="1200" dirty="0" err="1">
                <a:solidFill>
                  <a:srgbClr val="595959"/>
                </a:solidFill>
              </a:rPr>
              <a:t>rápidamente</a:t>
            </a:r>
            <a:r>
              <a:rPr lang="en-GB" sz="1200" dirty="0">
                <a:solidFill>
                  <a:srgbClr val="595959"/>
                </a:solidFill>
              </a:rPr>
              <a:t> lo que </a:t>
            </a:r>
            <a:r>
              <a:rPr lang="en-GB" sz="1200" dirty="0" err="1">
                <a:solidFill>
                  <a:srgbClr val="595959"/>
                </a:solidFill>
              </a:rPr>
              <a:t>busca</a:t>
            </a:r>
            <a:r>
              <a:rPr lang="en-GB" sz="1200" dirty="0">
                <a:solidFill>
                  <a:srgbClr val="595959"/>
                </a:solidFill>
              </a:rPr>
              <a:t> con la </a:t>
            </a:r>
            <a:r>
              <a:rPr lang="en-GB" sz="1200" dirty="0" err="1">
                <a:solidFill>
                  <a:srgbClr val="595959"/>
                </a:solidFill>
              </a:rPr>
              <a:t>búsqueda</a:t>
            </a:r>
            <a:r>
              <a:rPr lang="en-GB" sz="1200" dirty="0">
                <a:solidFill>
                  <a:srgbClr val="595959"/>
                </a:solidFill>
              </a:rPr>
              <a:t> </a:t>
            </a:r>
            <a:r>
              <a:rPr lang="en-GB" sz="1200" dirty="0" err="1">
                <a:solidFill>
                  <a:srgbClr val="595959"/>
                </a:solidFill>
              </a:rPr>
              <a:t>basada</a:t>
            </a:r>
            <a:r>
              <a:rPr lang="en-GB" sz="1200" dirty="0">
                <a:solidFill>
                  <a:srgbClr val="595959"/>
                </a:solidFill>
              </a:rPr>
              <a:t> </a:t>
            </a:r>
            <a:r>
              <a:rPr lang="en-GB" sz="1200" dirty="0" err="1">
                <a:solidFill>
                  <a:srgbClr val="595959"/>
                </a:solidFill>
              </a:rPr>
              <a:t>en</a:t>
            </a:r>
            <a:r>
              <a:rPr lang="en-GB" sz="1200" dirty="0">
                <a:solidFill>
                  <a:srgbClr val="595959"/>
                </a:solidFill>
              </a:rPr>
              <a:t> </a:t>
            </a:r>
            <a:r>
              <a:rPr lang="en-GB" sz="1200" dirty="0" err="1">
                <a:solidFill>
                  <a:srgbClr val="595959"/>
                </a:solidFill>
              </a:rPr>
              <a:t>código</a:t>
            </a:r>
            <a:r>
              <a:rPr lang="en-GB" sz="1200" dirty="0">
                <a:solidFill>
                  <a:srgbClr val="595959"/>
                </a:solidFill>
              </a:rPr>
              <a:t> que </a:t>
            </a:r>
            <a:r>
              <a:rPr lang="en-GB" sz="1200" dirty="0" err="1">
                <a:solidFill>
                  <a:srgbClr val="595959"/>
                </a:solidFill>
              </a:rPr>
              <a:t>comprende</a:t>
            </a:r>
            <a:r>
              <a:rPr lang="en-GB" sz="1200" dirty="0">
                <a:solidFill>
                  <a:srgbClr val="595959"/>
                </a:solidFill>
              </a:rPr>
              <a:t> </a:t>
            </a:r>
            <a:r>
              <a:rPr lang="en-GB" sz="1200" dirty="0" err="1">
                <a:solidFill>
                  <a:srgbClr val="595959"/>
                </a:solidFill>
              </a:rPr>
              <a:t>clases</a:t>
            </a:r>
            <a:r>
              <a:rPr lang="en-GB" sz="1200" dirty="0">
                <a:solidFill>
                  <a:srgbClr val="595959"/>
                </a:solidFill>
              </a:rPr>
              <a:t> y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A15399-885A-441B-A114-CB6E80EBF6A5}">
  <ds:schemaRefs>
    <ds:schemaRef ds:uri="http://schemas.microsoft.com/office/infopath/2007/PartnerControls"/>
    <ds:schemaRef ds:uri="http://schemas.microsoft.com/office/2006/documentManagement/types"/>
    <ds:schemaRef ds:uri="http://purl.org/dc/terms/"/>
    <ds:schemaRef ds:uri="15c98cf3-0896-4040-874f-f436925621df"/>
    <ds:schemaRef ds:uri="http://purl.org/dc/dcmitype/"/>
    <ds:schemaRef ds:uri="http://schemas.openxmlformats.org/package/2006/metadata/core-properties"/>
    <ds:schemaRef ds:uri="http://www.w3.org/XML/1998/namespace"/>
    <ds:schemaRef ds:uri="http://schemas.microsoft.com/sharepoint/v3"/>
    <ds:schemaRef ds:uri="http://purl.org/dc/elements/1.1/"/>
    <ds:schemaRef ds:uri="http://schemas.microsoft.com/office/2006/metadata/properties"/>
    <ds:schemaRef ds:uri="http://schemas.microsoft.com/sharepoint/v4"/>
    <ds:schemaRef ds:uri="af610f50-4aee-43ff-9d65-64420adb70d2"/>
  </ds:schemaRefs>
</ds:datastoreItem>
</file>

<file path=docProps/app.xml><?xml version="1.0" encoding="utf-8"?>
<Properties xmlns="http://schemas.openxmlformats.org/officeDocument/2006/extended-properties" xmlns:vt="http://schemas.openxmlformats.org/officeDocument/2006/docPropsVTypes">
  <TotalTime>3677</TotalTime>
  <Words>2465</Words>
  <Application>Microsoft Macintosh PowerPoint</Application>
  <PresentationFormat>Personalizado</PresentationFormat>
  <Paragraphs>261</Paragraphs>
  <Slides>35</Slides>
  <Notes>26</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35</vt:i4>
      </vt:variant>
    </vt:vector>
  </HeadingPairs>
  <TitlesOfParts>
    <vt:vector size="47" baseType="lpstr">
      <vt:lpstr>MS PGothic</vt:lpstr>
      <vt:lpstr>Arial</vt:lpstr>
      <vt:lpstr>Calibri</vt:lpstr>
      <vt:lpstr>Raleway</vt:lpstr>
      <vt:lpstr>Rockwell Extra Bold</vt:lpstr>
      <vt:lpstr>Segoe UI</vt:lpstr>
      <vt:lpstr>Segoe UI Light</vt:lpstr>
      <vt:lpstr>Segoe UI Semibold</vt:lpstr>
      <vt:lpstr>Segoe UI Semilight</vt:lpstr>
      <vt:lpstr>Source Sans Pro</vt:lpstr>
      <vt:lpstr>Wingdings</vt:lpstr>
      <vt:lpstr>Azure PPT Template - 2018</vt:lpstr>
      <vt:lpstr>Presentación de PowerPoint</vt:lpstr>
      <vt:lpstr>Introducción a  Azure DevOps </vt:lpstr>
      <vt:lpstr>Qué es DevOps?</vt:lpstr>
      <vt:lpstr>Las empresas de DevOps de alto rendimiento logran...</vt:lpstr>
      <vt:lpstr>¿Cómo puede ayudar Microsoft?</vt:lpstr>
      <vt:lpstr>¿Qué tecnologías necesito para soportar DevOps?</vt:lpstr>
      <vt:lpstr>Presentación de Azure DevOps</vt:lpstr>
      <vt:lpstr>Azure DevOps</vt:lpstr>
      <vt:lpstr>Azure Repos</vt:lpstr>
      <vt:lpstr>Azure Boards</vt:lpstr>
      <vt:lpstr>Azure Pipelines</vt:lpstr>
      <vt:lpstr>Azure Pipelines</vt:lpstr>
      <vt:lpstr>Integrado con GitHub</vt:lpstr>
      <vt:lpstr>Azure Test Plans</vt:lpstr>
      <vt:lpstr>Azure Artifacts</vt:lpstr>
      <vt:lpstr>Ampliación del ecosistema de Azure</vt:lpstr>
      <vt:lpstr>Azure DevOps: elija las herramientas y las nubes que le gustan</vt:lpstr>
      <vt:lpstr>DevOps en Microsoft</vt:lpstr>
      <vt:lpstr>Presentación de PowerPoint</vt:lpstr>
      <vt:lpstr>Azure DevOps</vt:lpstr>
      <vt:lpstr>Azure DevOps Services Pricing</vt:lpstr>
      <vt:lpstr>Azure DevOps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Ariel Schwindt</cp:lastModifiedBy>
  <cp:revision>73</cp:revision>
  <dcterms:modified xsi:type="dcterms:W3CDTF">2024-08-20T13:12:25Z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